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82" r:id="rId4"/>
    <p:sldId id="283" r:id="rId5"/>
    <p:sldId id="284" r:id="rId6"/>
    <p:sldId id="287" r:id="rId7"/>
    <p:sldId id="288" r:id="rId8"/>
    <p:sldId id="301" r:id="rId9"/>
    <p:sldId id="290" r:id="rId10"/>
    <p:sldId id="300" r:id="rId11"/>
    <p:sldId id="304" r:id="rId12"/>
    <p:sldId id="336" r:id="rId13"/>
    <p:sldId id="337" r:id="rId14"/>
    <p:sldId id="338" r:id="rId15"/>
    <p:sldId id="335" r:id="rId16"/>
    <p:sldId id="261" r:id="rId17"/>
    <p:sldId id="260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341" r:id="rId30"/>
    <p:sldId id="273" r:id="rId31"/>
    <p:sldId id="274" r:id="rId32"/>
    <p:sldId id="275" r:id="rId33"/>
    <p:sldId id="276" r:id="rId34"/>
    <p:sldId id="278" r:id="rId35"/>
    <p:sldId id="279" r:id="rId36"/>
    <p:sldId id="280" r:id="rId37"/>
    <p:sldId id="281" r:id="rId38"/>
    <p:sldId id="342" r:id="rId39"/>
    <p:sldId id="302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39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8" r:id="rId63"/>
    <p:sldId id="329" r:id="rId64"/>
    <p:sldId id="330" r:id="rId65"/>
    <p:sldId id="331" r:id="rId66"/>
    <p:sldId id="332" r:id="rId67"/>
    <p:sldId id="376" r:id="rId68"/>
    <p:sldId id="333" r:id="rId69"/>
    <p:sldId id="334" r:id="rId70"/>
    <p:sldId id="375" r:id="rId71"/>
    <p:sldId id="370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1" r:id="rId99"/>
    <p:sldId id="372" r:id="rId100"/>
    <p:sldId id="373" r:id="rId101"/>
    <p:sldId id="289" r:id="rId102"/>
  </p:sldIdLst>
  <p:sldSz cx="9144000" cy="5143500" type="screen16x9"/>
  <p:notesSz cx="6858000" cy="9144000"/>
  <p:embeddedFontLst>
    <p:embeddedFont>
      <p:font typeface="a아메리카노M" pitchFamily="18" charset="-127"/>
      <p:regular r:id="rId104"/>
    </p:embeddedFont>
    <p:embeddedFont>
      <p:font typeface="맑은 고딕" pitchFamily="50" charset="-127"/>
      <p:regular r:id="rId105"/>
      <p:bold r:id="rId106"/>
    </p:embeddedFont>
    <p:embeddedFont>
      <p:font typeface="a말머리3" pitchFamily="18" charset="-127"/>
      <p:regular r:id="rId107"/>
    </p:embeddedFont>
    <p:embeddedFont>
      <p:font typeface="a말머리1" pitchFamily="18" charset="-127"/>
      <p:regular r:id="rId108"/>
    </p:embeddedFont>
    <p:embeddedFont>
      <p:font typeface="a아메리카노L" pitchFamily="18" charset="-127"/>
      <p:regular r:id="rId109"/>
    </p:embeddedFont>
    <p:embeddedFont>
      <p:font typeface="a말머리2" pitchFamily="18" charset="-127"/>
      <p:regular r:id="rId110"/>
    </p:embeddedFont>
    <p:embeddedFont>
      <p:font typeface="a프로젝트" pitchFamily="18" charset="-127"/>
      <p:regular r:id="rId111"/>
    </p:embeddedFont>
    <p:embeddedFont>
      <p:font typeface="a아메리카노B" pitchFamily="18" charset="-127"/>
      <p:regular r:id="rId112"/>
    </p:embeddedFont>
    <p:embeddedFont>
      <p:font typeface="HY울릉도B" charset="-127"/>
      <p:regular r:id="rId1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7158"/>
    <a:srgbClr val="F5D399"/>
    <a:srgbClr val="6281E4"/>
    <a:srgbClr val="CF9F6B"/>
    <a:srgbClr val="AD5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6" d="100"/>
          <a:sy n="146" d="100"/>
        </p:scale>
        <p:origin x="-58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467A9-767D-47AB-ACE3-6A16D3130BDB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52470-4D7D-4E82-9337-776802550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83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83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83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52470-4D7D-4E82-9337-7768025502F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47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41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9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56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7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2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2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5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3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9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68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A3B8-5196-4513-93CD-D5208A4141E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B17D7-6B50-4DC0-93EA-0C575970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2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BADD9B-CABE-40E6-8719-A1AB5F30F6B2}"/>
              </a:ext>
            </a:extLst>
          </p:cNvPr>
          <p:cNvSpPr txBox="1"/>
          <p:nvPr/>
        </p:nvSpPr>
        <p:spPr>
          <a:xfrm>
            <a:off x="6805055" y="3064179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FDF1"/>
                </a:solidFill>
                <a:latin typeface="a말머리2" pitchFamily="18" charset="-127"/>
                <a:ea typeface="a말머리2" pitchFamily="18" charset="-127"/>
              </a:rPr>
              <a:t>카페 추천 웹 사이트</a:t>
            </a:r>
            <a:endParaRPr lang="ko-KR" altLang="en-US" sz="2000" dirty="0">
              <a:solidFill>
                <a:srgbClr val="FFFDF1"/>
              </a:solidFill>
              <a:latin typeface="a말머리2" pitchFamily="18" charset="-127"/>
              <a:ea typeface="a말머리2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2220761" y="2254422"/>
            <a:ext cx="4704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 err="1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카페어때</a:t>
            </a:r>
            <a:endParaRPr lang="ko-KR" altLang="en-US" sz="48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4BADD9B-CABE-40E6-8719-A1AB5F30F6B2}"/>
              </a:ext>
            </a:extLst>
          </p:cNvPr>
          <p:cNvSpPr txBox="1"/>
          <p:nvPr/>
        </p:nvSpPr>
        <p:spPr>
          <a:xfrm>
            <a:off x="7075361" y="3459879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FDF1"/>
                </a:solidFill>
                <a:latin typeface="a말머리2" pitchFamily="18" charset="-127"/>
                <a:ea typeface="a말머리2" pitchFamily="18" charset="-127"/>
              </a:rPr>
              <a:t>제</a:t>
            </a:r>
            <a:r>
              <a:rPr lang="en-US" altLang="ko-KR" sz="2000" dirty="0">
                <a:solidFill>
                  <a:srgbClr val="FFFDF1"/>
                </a:solidFill>
                <a:latin typeface="a말머리2" pitchFamily="18" charset="-127"/>
                <a:ea typeface="a말머리2" pitchFamily="18" charset="-127"/>
              </a:rPr>
              <a:t> </a:t>
            </a:r>
            <a:r>
              <a:rPr lang="en-US" altLang="ko-KR" sz="2000" dirty="0" smtClean="0">
                <a:solidFill>
                  <a:srgbClr val="FFFDF1"/>
                </a:solidFill>
                <a:latin typeface="a말머리2" pitchFamily="18" charset="-127"/>
                <a:ea typeface="a말머리2" pitchFamily="18" charset="-127"/>
              </a:rPr>
              <a:t>1</a:t>
            </a:r>
            <a:r>
              <a:rPr lang="ko-KR" altLang="en-US" sz="2000" dirty="0" smtClean="0">
                <a:solidFill>
                  <a:srgbClr val="FFFDF1"/>
                </a:solidFill>
                <a:latin typeface="a말머리2" pitchFamily="18" charset="-127"/>
                <a:ea typeface="a말머리2" pitchFamily="18" charset="-127"/>
              </a:rPr>
              <a:t>차 </a:t>
            </a:r>
            <a:r>
              <a:rPr lang="en-US" altLang="ko-KR" sz="2000" dirty="0" smtClean="0">
                <a:solidFill>
                  <a:srgbClr val="FFFDF1"/>
                </a:solidFill>
                <a:latin typeface="a말머리2" pitchFamily="18" charset="-127"/>
                <a:ea typeface="a말머리2" pitchFamily="18" charset="-127"/>
              </a:rPr>
              <a:t>Project</a:t>
            </a:r>
            <a:endParaRPr lang="ko-KR" altLang="en-US" sz="2000" dirty="0">
              <a:solidFill>
                <a:srgbClr val="FFFDF1"/>
              </a:solidFill>
              <a:latin typeface="a말머리2" pitchFamily="18" charset="-127"/>
              <a:ea typeface="a말머리2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619581" y="3862678"/>
            <a:ext cx="713657" cy="1202881"/>
            <a:chOff x="6844867" y="5522275"/>
            <a:chExt cx="713657" cy="14579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000E08D1-AFA3-4861-BBE9-0B5136396E10}"/>
                </a:ext>
              </a:extLst>
            </p:cNvPr>
            <p:cNvGrpSpPr/>
            <p:nvPr/>
          </p:nvGrpSpPr>
          <p:grpSpPr>
            <a:xfrm>
              <a:off x="6844867" y="5522275"/>
              <a:ext cx="713657" cy="1199724"/>
              <a:chOff x="8280930" y="4628425"/>
              <a:chExt cx="951543" cy="119972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CCC683AD-0384-4BF5-BF74-FD183F751EDC}"/>
                  </a:ext>
                </a:extLst>
              </p:cNvPr>
              <p:cNvSpPr txBox="1"/>
              <p:nvPr/>
            </p:nvSpPr>
            <p:spPr>
              <a:xfrm>
                <a:off x="8280930" y="4628425"/>
                <a:ext cx="951543" cy="373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FFFDF1"/>
                    </a:solidFill>
                    <a:latin typeface="a아메리카노L" pitchFamily="18" charset="-127"/>
                    <a:ea typeface="a아메리카노L" pitchFamily="18" charset="-127"/>
                  </a:rPr>
                  <a:t>유민아</a:t>
                </a:r>
                <a:endParaRPr lang="ko-KR" altLang="en-US" sz="1400" dirty="0">
                  <a:solidFill>
                    <a:srgbClr val="FFFDF1"/>
                  </a:solidFill>
                  <a:latin typeface="a아메리카노L" pitchFamily="18" charset="-127"/>
                  <a:ea typeface="a아메리카노L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B98D8C2A-ECB4-4918-9984-DBCA566AA026}"/>
                  </a:ext>
                </a:extLst>
              </p:cNvPr>
              <p:cNvSpPr txBox="1"/>
              <p:nvPr/>
            </p:nvSpPr>
            <p:spPr>
              <a:xfrm>
                <a:off x="8280930" y="4903984"/>
                <a:ext cx="951543" cy="373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FFFDF1"/>
                    </a:solidFill>
                    <a:latin typeface="a아메리카노L" pitchFamily="18" charset="-127"/>
                    <a:ea typeface="a아메리카노L" pitchFamily="18" charset="-127"/>
                  </a:rPr>
                  <a:t>안지혜</a:t>
                </a:r>
                <a:endParaRPr lang="ko-KR" altLang="en-US" sz="1400" dirty="0">
                  <a:solidFill>
                    <a:srgbClr val="FFFDF1"/>
                  </a:solidFill>
                  <a:latin typeface="a아메리카노L" pitchFamily="18" charset="-127"/>
                  <a:ea typeface="a아메리카노L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32E53E2A-7C8F-4E62-9F0F-DBC2B5E3AD6E}"/>
                  </a:ext>
                </a:extLst>
              </p:cNvPr>
              <p:cNvSpPr txBox="1"/>
              <p:nvPr/>
            </p:nvSpPr>
            <p:spPr>
              <a:xfrm>
                <a:off x="8280930" y="5179543"/>
                <a:ext cx="945131" cy="373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FFFDF1"/>
                    </a:solidFill>
                    <a:latin typeface="a아메리카노L" pitchFamily="18" charset="-127"/>
                    <a:ea typeface="a아메리카노L" pitchFamily="18" charset="-127"/>
                  </a:rPr>
                  <a:t>정태환</a:t>
                </a:r>
                <a:endParaRPr lang="ko-KR" altLang="en-US" sz="1400" dirty="0">
                  <a:solidFill>
                    <a:srgbClr val="FFFDF1"/>
                  </a:solidFill>
                  <a:latin typeface="a아메리카노L" pitchFamily="18" charset="-127"/>
                  <a:ea typeface="a아메리카노L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5A5F954D-B55F-4F1C-AE8D-1371FB203D1C}"/>
                  </a:ext>
                </a:extLst>
              </p:cNvPr>
              <p:cNvSpPr txBox="1"/>
              <p:nvPr/>
            </p:nvSpPr>
            <p:spPr>
              <a:xfrm>
                <a:off x="8280930" y="5455102"/>
                <a:ext cx="949406" cy="373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mtClean="0">
                    <a:solidFill>
                      <a:srgbClr val="FFFDF1"/>
                    </a:solidFill>
                    <a:latin typeface="a아메리카노L" pitchFamily="18" charset="-127"/>
                    <a:ea typeface="a아메리카노L" pitchFamily="18" charset="-127"/>
                  </a:rPr>
                  <a:t>강동욱</a:t>
                </a:r>
                <a:endParaRPr lang="ko-KR" altLang="en-US" sz="1400" dirty="0">
                  <a:solidFill>
                    <a:srgbClr val="FFFDF1"/>
                  </a:solidFill>
                  <a:latin typeface="a아메리카노L" pitchFamily="18" charset="-127"/>
                  <a:ea typeface="a아메리카노L" pitchFamily="18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A5F954D-B55F-4F1C-AE8D-1371FB203D1C}"/>
                </a:ext>
              </a:extLst>
            </p:cNvPr>
            <p:cNvSpPr txBox="1"/>
            <p:nvPr/>
          </p:nvSpPr>
          <p:spPr>
            <a:xfrm>
              <a:off x="6846470" y="6607203"/>
              <a:ext cx="707245" cy="373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FDF1"/>
                  </a:solidFill>
                  <a:latin typeface="a아메리카노L" pitchFamily="18" charset="-127"/>
                  <a:ea typeface="a아메리카노L" pitchFamily="18" charset="-127"/>
                </a:rPr>
                <a:t>이영찬</a:t>
              </a:r>
              <a:endParaRPr lang="ko-KR" altLang="en-US" sz="1400" dirty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4BADD9B-CABE-40E6-8719-A1AB5F30F6B2}"/>
              </a:ext>
            </a:extLst>
          </p:cNvPr>
          <p:cNvSpPr txBox="1"/>
          <p:nvPr/>
        </p:nvSpPr>
        <p:spPr>
          <a:xfrm>
            <a:off x="4572001" y="3165257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rPr>
              <a:t>HTML5</a:t>
            </a:r>
            <a:endParaRPr lang="ko-KR" altLang="en-US" sz="2400" dirty="0">
              <a:solidFill>
                <a:srgbClr val="FFFDF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1AE015A-271A-482C-B32D-91A7F10E965B}"/>
              </a:ext>
            </a:extLst>
          </p:cNvPr>
          <p:cNvSpPr/>
          <p:nvPr/>
        </p:nvSpPr>
        <p:spPr>
          <a:xfrm rot="16200000">
            <a:off x="1653848" y="2696290"/>
            <a:ext cx="2119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err="1" smtClean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rPr>
              <a:t>jQuery</a:t>
            </a:r>
            <a:r>
              <a:rPr lang="en-US" altLang="ko-KR" sz="2000" dirty="0" smtClean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rPr>
              <a:t> </a:t>
            </a:r>
            <a:r>
              <a:rPr lang="ko-KR" altLang="en-US" sz="2000" dirty="0" smtClean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rPr>
              <a:t>제이쿼리</a:t>
            </a:r>
            <a:endParaRPr lang="ko-KR" altLang="en-US" sz="2000" dirty="0">
              <a:solidFill>
                <a:srgbClr val="FFFDF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A8422B03-C656-4156-B1F7-389E7C6B5377}"/>
              </a:ext>
            </a:extLst>
          </p:cNvPr>
          <p:cNvSpPr/>
          <p:nvPr/>
        </p:nvSpPr>
        <p:spPr>
          <a:xfrm>
            <a:off x="2913646" y="3556559"/>
            <a:ext cx="3354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FDF1"/>
                </a:solidFill>
                <a:effectLst/>
                <a:latin typeface="a아메리카노L" pitchFamily="18" charset="-127"/>
                <a:ea typeface="a아메리카노L" pitchFamily="18" charset="-127"/>
              </a:rPr>
              <a:t>Java Server Page / Servlet</a:t>
            </a:r>
            <a:endParaRPr lang="ko-KR" altLang="en-US" dirty="0">
              <a:solidFill>
                <a:srgbClr val="FFFDF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53287C84-17FB-4AE1-B7E2-3C80823233FD}"/>
              </a:ext>
            </a:extLst>
          </p:cNvPr>
          <p:cNvSpPr/>
          <p:nvPr/>
        </p:nvSpPr>
        <p:spPr>
          <a:xfrm rot="5400000">
            <a:off x="5722873" y="2846749"/>
            <a:ext cx="13888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rPr>
              <a:t>Java </a:t>
            </a:r>
            <a:r>
              <a:rPr lang="ko-KR" altLang="en-US" sz="2000" dirty="0" smtClean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rPr>
              <a:t>자바</a:t>
            </a:r>
            <a:endParaRPr lang="ko-KR" altLang="en-US" sz="2000" dirty="0">
              <a:solidFill>
                <a:srgbClr val="FFFDF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E5818BB9-4657-4D78-B154-9B2224084F64}"/>
              </a:ext>
            </a:extLst>
          </p:cNvPr>
          <p:cNvSpPr/>
          <p:nvPr/>
        </p:nvSpPr>
        <p:spPr>
          <a:xfrm>
            <a:off x="3367670" y="3324952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rPr>
              <a:t>CSS3</a:t>
            </a:r>
            <a:endParaRPr lang="ko-KR" altLang="en-US" dirty="0">
              <a:solidFill>
                <a:srgbClr val="FFFDF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65D7F28-418B-4393-81B1-B15F2FADE2BF}"/>
              </a:ext>
            </a:extLst>
          </p:cNvPr>
          <p:cNvSpPr/>
          <p:nvPr/>
        </p:nvSpPr>
        <p:spPr>
          <a:xfrm>
            <a:off x="2744897" y="1893533"/>
            <a:ext cx="36542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900" dirty="0" smtClean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rPr>
              <a:t>카페 추천 웹 사이트 </a:t>
            </a:r>
            <a:r>
              <a:rPr lang="en-US" altLang="ko-KR" sz="1900" dirty="0" smtClean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rPr>
              <a:t>Cafe </a:t>
            </a:r>
            <a:r>
              <a:rPr lang="en-US" altLang="ko-KR" sz="1900" dirty="0" err="1" smtClean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rPr>
              <a:t>atte</a:t>
            </a:r>
            <a:endParaRPr lang="ko-KR" altLang="en-US" sz="1900" dirty="0">
              <a:solidFill>
                <a:srgbClr val="FFFDF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18DC0AF3-53A0-4DE3-8A1E-344D94FB97D9}"/>
              </a:ext>
            </a:extLst>
          </p:cNvPr>
          <p:cNvSpPr/>
          <p:nvPr/>
        </p:nvSpPr>
        <p:spPr>
          <a:xfrm>
            <a:off x="3107501" y="2965202"/>
            <a:ext cx="1298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35C49"/>
                </a:solidFill>
                <a:latin typeface="a말머리2" pitchFamily="18" charset="-127"/>
                <a:ea typeface="a말머리2" pitchFamily="18" charset="-127"/>
              </a:rPr>
              <a:t>Cafe </a:t>
            </a:r>
            <a:r>
              <a:rPr lang="en-US" altLang="ko-KR" sz="2000" dirty="0" err="1" smtClean="0">
                <a:solidFill>
                  <a:srgbClr val="D35C49"/>
                </a:solidFill>
                <a:latin typeface="a말머리2" pitchFamily="18" charset="-127"/>
                <a:ea typeface="a말머리2" pitchFamily="18" charset="-127"/>
              </a:rPr>
              <a:t>atte</a:t>
            </a:r>
            <a:endParaRPr lang="ko-KR" altLang="en-US" sz="2000" dirty="0">
              <a:latin typeface="a말머리2" pitchFamily="18" charset="-127"/>
              <a:ea typeface="a말머리2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149D104F-2EA4-4DB9-BB7B-B423BFA04168}"/>
              </a:ext>
            </a:extLst>
          </p:cNvPr>
          <p:cNvSpPr/>
          <p:nvPr/>
        </p:nvSpPr>
        <p:spPr>
          <a:xfrm>
            <a:off x="5004563" y="2184902"/>
            <a:ext cx="17620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rgbClr val="FFFDF1"/>
                </a:solidFill>
                <a:effectLst/>
                <a:latin typeface="a아메리카노L" pitchFamily="18" charset="-127"/>
                <a:ea typeface="a아메리카노L" pitchFamily="18" charset="-127"/>
              </a:rPr>
              <a:t>JavaScript </a:t>
            </a:r>
            <a:r>
              <a:rPr lang="ko-KR" altLang="en-US" sz="1050" dirty="0" smtClean="0">
                <a:solidFill>
                  <a:srgbClr val="FFFDF1"/>
                </a:solidFill>
                <a:effectLst/>
                <a:latin typeface="a아메리카노L" pitchFamily="18" charset="-127"/>
                <a:ea typeface="a아메리카노L" pitchFamily="18" charset="-127"/>
              </a:rPr>
              <a:t>자바스크립트</a:t>
            </a:r>
            <a:endParaRPr lang="ko-KR" altLang="en-US" sz="1050" dirty="0">
              <a:solidFill>
                <a:srgbClr val="FFFDF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809231" y="87474"/>
            <a:ext cx="1342354" cy="1247947"/>
            <a:chOff x="7809231" y="116632"/>
            <a:chExt cx="1342354" cy="16639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8DC0AF3-53A0-4DE3-8A1E-344D94FB97D9}"/>
                </a:ext>
              </a:extLst>
            </p:cNvPr>
            <p:cNvSpPr/>
            <p:nvPr/>
          </p:nvSpPr>
          <p:spPr>
            <a:xfrm>
              <a:off x="7809231" y="836712"/>
              <a:ext cx="1342354" cy="943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D35C49"/>
                  </a:solidFill>
                  <a:latin typeface="a아메리카노M" pitchFamily="18" charset="-127"/>
                  <a:ea typeface="a아메리카노M" pitchFamily="18" charset="-127"/>
                </a:rPr>
                <a:t>Team</a:t>
              </a:r>
            </a:p>
            <a:p>
              <a:pPr algn="ctr"/>
              <a:r>
                <a:rPr lang="en-US" altLang="ko-KR" sz="2000" dirty="0" smtClean="0">
                  <a:solidFill>
                    <a:srgbClr val="D35C49"/>
                  </a:solidFill>
                  <a:latin typeface="a아메리카노M" pitchFamily="18" charset="-127"/>
                  <a:ea typeface="a아메리카노M" pitchFamily="18" charset="-127"/>
                </a:rPr>
                <a:t>Dog Foot</a:t>
              </a:r>
              <a:endParaRPr lang="ko-KR" altLang="en-US" sz="2000" dirty="0">
                <a:latin typeface="a아메리카노M" pitchFamily="18" charset="-127"/>
                <a:ea typeface="a아메리카노M" pitchFamily="18" charset="-127"/>
              </a:endParaRPr>
            </a:p>
          </p:txBody>
        </p:sp>
        <p:pic>
          <p:nvPicPr>
            <p:cNvPr id="1027" name="Picture 3" descr="C:\Users\hong\Downloads\paw-print-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0368" y="116632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2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32" y="1419622"/>
            <a:ext cx="7845416" cy="360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681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f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92"/>
            <a:ext cx="9161332" cy="51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-2592"/>
            <a:ext cx="9161332" cy="5146092"/>
          </a:xfrm>
          <a:prstGeom prst="rect">
            <a:avLst/>
          </a:prstGeom>
          <a:solidFill>
            <a:schemeClr val="bg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5365" y="921452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5</a:t>
            </a:r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) 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강동욱</a:t>
            </a:r>
            <a:endParaRPr lang="ko-KR" altLang="en-US" sz="2800" dirty="0">
              <a:solidFill>
                <a:srgbClr val="F5D39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161" y="1443429"/>
            <a:ext cx="824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그 동안 배웠던 언어들을 다시 한 번 상기시켜 기억에 남길 수 있는 기회가 될 수 있어 좋았습니다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부족했던 부분을 알게 되었고 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차 프로젝트엔 더 완성된 프로젝트를 만들고 싶습니다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267494"/>
            <a:ext cx="1901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프로젝트" pitchFamily="18" charset="-127"/>
                <a:ea typeface="a프로젝트" pitchFamily="18" charset="-127"/>
              </a:rPr>
              <a:t>개발 후기</a:t>
            </a:r>
            <a:endParaRPr lang="ko-KR" altLang="en-US" sz="3200" dirty="0">
              <a:solidFill>
                <a:schemeClr val="accent4">
                  <a:lumMod val="40000"/>
                  <a:lumOff val="60000"/>
                </a:schemeClr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81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0359" y="2217807"/>
            <a:ext cx="2863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감사합니다</a:t>
            </a:r>
            <a:r>
              <a:rPr lang="en-US" altLang="ko-KR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18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0581" y="2217807"/>
            <a:ext cx="2202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공지사항</a:t>
            </a:r>
            <a:endParaRPr lang="ko-KR" altLang="en-US" sz="4000" dirty="0">
              <a:solidFill>
                <a:schemeClr val="bg1"/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75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5" y="1336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33" y="987574"/>
            <a:ext cx="6659046" cy="369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27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25" y="143762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81" y="999707"/>
            <a:ext cx="4824849" cy="124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54741" y="114427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글 선택</a:t>
            </a:r>
            <a:endParaRPr lang="ko-KR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062" y="2544842"/>
            <a:ext cx="6108954" cy="179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568" y="3218517"/>
            <a:ext cx="167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Controller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r>
              <a:rPr lang="ko-KR" altLang="en-US" dirty="0" smtClean="0"/>
              <a:t>오타 수정</a:t>
            </a:r>
            <a:endParaRPr lang="en-US" altLang="ko-KR" dirty="0" smtClean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680" y="2463739"/>
            <a:ext cx="5825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삭제 부분은 관리자 외 안보이게 하기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등록에 사진 넣기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731" y="4039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3)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추후 개발 예정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6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1381" y="2217807"/>
            <a:ext cx="2201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회원관리</a:t>
            </a:r>
            <a:endParaRPr lang="ko-KR" altLang="en-US" sz="4000" dirty="0">
              <a:solidFill>
                <a:schemeClr val="bg1"/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76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3701" y="3723262"/>
            <a:ext cx="6151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로그인 처리 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: ID, 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비밀번호 확인은 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Ajax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를 통해 </a:t>
            </a:r>
            <a:r>
              <a:rPr lang="ko-KR" altLang="en-US" dirty="0" err="1" smtClean="0">
                <a:latin typeface="a말머리1" pitchFamily="18" charset="-127"/>
                <a:ea typeface="a말머리1" pitchFamily="18" charset="-127"/>
              </a:rPr>
              <a:t>비동기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 통신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Sign in &amp; 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아이디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/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비밀번호 찾기 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-&gt;</a:t>
            </a:r>
            <a:r>
              <a:rPr lang="ko-KR" altLang="en-US" dirty="0">
                <a:latin typeface="a말머리1" pitchFamily="18" charset="-127"/>
                <a:ea typeface="a말머리1" pitchFamily="18" charset="-127"/>
              </a:rPr>
              <a:t> 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링크 연결</a:t>
            </a:r>
            <a:endParaRPr lang="ko-KR" altLang="en-US" dirty="0">
              <a:latin typeface="a말머리1" pitchFamily="18" charset="-127"/>
              <a:ea typeface="a말머리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1520" y="1599643"/>
            <a:ext cx="3904746" cy="2005191"/>
            <a:chOff x="179512" y="2132856"/>
            <a:chExt cx="4192777" cy="267358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192777" cy="219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678621" y="4437112"/>
              <a:ext cx="1194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1) </a:t>
              </a:r>
              <a:r>
                <a:rPr lang="ko-KR" altLang="en-US" sz="1200" dirty="0" smtClean="0"/>
                <a:t>로그인 화면</a:t>
              </a:r>
              <a:endParaRPr lang="ko-KR" altLang="en-US" sz="1200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657760" y="1599643"/>
            <a:ext cx="4091211" cy="2015616"/>
            <a:chOff x="4572000" y="2132856"/>
            <a:chExt cx="4392996" cy="268748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172"/>
            <a:stretch/>
          </p:blipFill>
          <p:spPr bwMode="auto">
            <a:xfrm>
              <a:off x="4572000" y="2132856"/>
              <a:ext cx="4392996" cy="2191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99002" y="4451012"/>
              <a:ext cx="3139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2) </a:t>
              </a:r>
              <a:r>
                <a:rPr lang="ko-KR" altLang="en-US" sz="1200" dirty="0" smtClean="0"/>
                <a:t>일치하지 않은 아이디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비밀번호 입력 시</a:t>
              </a:r>
              <a:endParaRPr lang="ko-KR" altLang="en-US" sz="12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4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8362" y="3759882"/>
            <a:ext cx="613834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아이디 </a:t>
            </a:r>
            <a:r>
              <a:rPr lang="ko-KR" altLang="en-US" dirty="0" err="1" smtClean="0">
                <a:latin typeface="a말머리1" pitchFamily="18" charset="-127"/>
                <a:ea typeface="a말머리1" pitchFamily="18" charset="-127"/>
              </a:rPr>
              <a:t>입력시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 실시간으로 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Ajax 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통신을 통해 중복 체크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비밀번호 및 비밀번호 확인 입력 시 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JavaScript 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함수를 통해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/>
            </a:r>
            <a:br>
              <a:rPr lang="en-US" altLang="ko-KR" dirty="0" smtClean="0">
                <a:latin typeface="a말머리1" pitchFamily="18" charset="-127"/>
                <a:ea typeface="a말머리1" pitchFamily="18" charset="-127"/>
              </a:rPr>
            </a:b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일치 확인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85783" y="1303120"/>
            <a:ext cx="4049452" cy="2456762"/>
            <a:chOff x="1014899" y="1355151"/>
            <a:chExt cx="4049452" cy="327568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899" y="1355151"/>
              <a:ext cx="4049452" cy="290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365402" y="4261501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1) </a:t>
              </a:r>
              <a:r>
                <a:rPr lang="ko-KR" altLang="en-US" sz="1200" dirty="0" smtClean="0"/>
                <a:t>회원가입 화면</a:t>
              </a:r>
              <a:endParaRPr lang="ko-KR" altLang="en-US" sz="12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828017" y="1342179"/>
            <a:ext cx="2316186" cy="2459142"/>
            <a:chOff x="5796136" y="1499167"/>
            <a:chExt cx="2316186" cy="3278856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1499167"/>
              <a:ext cx="2316186" cy="290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002686" y="4408691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2) Ajax </a:t>
              </a:r>
              <a:r>
                <a:rPr lang="ko-KR" altLang="en-US" sz="1200" dirty="0" smtClean="0"/>
                <a:t>및 비밀번호 확인</a:t>
              </a:r>
              <a:endParaRPr lang="ko-KR" altLang="en-US" sz="1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3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0681" y="3867895"/>
            <a:ext cx="62937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내 정보 보기를 통해 개인정보 수정 페이지로 접근 할 수 있다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481533" y="1275606"/>
            <a:ext cx="6120680" cy="2445950"/>
            <a:chOff x="1206825" y="1700808"/>
            <a:chExt cx="6735755" cy="3261266"/>
          </a:xfrm>
        </p:grpSpPr>
        <p:sp>
          <p:nvSpPr>
            <p:cNvPr id="12" name="TextBox 11"/>
            <p:cNvSpPr txBox="1"/>
            <p:nvPr/>
          </p:nvSpPr>
          <p:spPr>
            <a:xfrm>
              <a:off x="3913003" y="459274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1) </a:t>
              </a:r>
              <a:r>
                <a:rPr lang="ko-KR" altLang="en-US" sz="1200" dirty="0" smtClean="0"/>
                <a:t>내 정보 보기</a:t>
              </a:r>
              <a:endParaRPr lang="ko-KR" altLang="en-US" sz="1200" dirty="0"/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825" y="1700808"/>
              <a:ext cx="6735755" cy="2794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73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327" y="3381841"/>
            <a:ext cx="60163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내 정보 수정 클릭 시 보안을 위해 비밀번호를 입력 받는다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.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이후 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Ajax 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처리를 통해 비밀번호 일치 여부 확인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27584" y="1437625"/>
            <a:ext cx="3410087" cy="1627149"/>
            <a:chOff x="1161913" y="1772816"/>
            <a:chExt cx="3410087" cy="2169532"/>
          </a:xfrm>
        </p:grpSpPr>
        <p:sp>
          <p:nvSpPr>
            <p:cNvPr id="12" name="TextBox 11"/>
            <p:cNvSpPr txBox="1"/>
            <p:nvPr/>
          </p:nvSpPr>
          <p:spPr>
            <a:xfrm>
              <a:off x="1259785" y="3573016"/>
              <a:ext cx="3214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1) </a:t>
              </a:r>
              <a:r>
                <a:rPr lang="ko-KR" altLang="en-US" sz="1200" dirty="0" smtClean="0"/>
                <a:t>내 정보 보기 클릭 시 비밀번호 확인 과정</a:t>
              </a:r>
              <a:endParaRPr lang="ko-KR" altLang="en-US" sz="1200" dirty="0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577" b="27242"/>
            <a:stretch/>
          </p:blipFill>
          <p:spPr bwMode="auto">
            <a:xfrm>
              <a:off x="1161913" y="1772816"/>
              <a:ext cx="3410087" cy="1571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4788024" y="1437625"/>
            <a:ext cx="3332086" cy="1627147"/>
            <a:chOff x="4788023" y="1916832"/>
            <a:chExt cx="3332086" cy="216953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3" y="1916832"/>
              <a:ext cx="3332086" cy="1571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375612" y="371703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2) Ajax</a:t>
              </a:r>
              <a:r>
                <a:rPr lang="ko-KR" altLang="en-US" sz="1200" dirty="0" smtClean="0"/>
                <a:t>를 통해 비밀번호 확인</a:t>
              </a:r>
              <a:endParaRPr lang="ko-KR" alt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42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737138" y="411786"/>
            <a:ext cx="35285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0E1FB4E4-945D-4824-A63E-BC64DEAA0D59}"/>
              </a:ext>
            </a:extLst>
          </p:cNvPr>
          <p:cNvGrpSpPr/>
          <p:nvPr/>
        </p:nvGrpSpPr>
        <p:grpSpPr>
          <a:xfrm>
            <a:off x="810787" y="1562556"/>
            <a:ext cx="2555277" cy="3476268"/>
            <a:chOff x="542464" y="1471461"/>
            <a:chExt cx="3407036" cy="463502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E036CC80-FDC0-4AB1-BCA6-3BFDC0DDCF79}"/>
                </a:ext>
              </a:extLst>
            </p:cNvPr>
            <p:cNvSpPr txBox="1"/>
            <p:nvPr/>
          </p:nvSpPr>
          <p:spPr>
            <a:xfrm>
              <a:off x="1236792" y="1715600"/>
              <a:ext cx="98574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FFDF1"/>
                  </a:solidFill>
                  <a:latin typeface="a말머리1" pitchFamily="18" charset="-127"/>
                  <a:ea typeface="a말머리1" pitchFamily="18" charset="-127"/>
                </a:rPr>
                <a:t>개</a:t>
              </a:r>
              <a:r>
                <a:rPr lang="ko-KR" altLang="en-US" sz="2400" dirty="0">
                  <a:solidFill>
                    <a:srgbClr val="FFFDF1"/>
                  </a:solidFill>
                  <a:latin typeface="a말머리1" pitchFamily="18" charset="-127"/>
                  <a:ea typeface="a말머리1" pitchFamily="18" charset="-127"/>
                </a:rPr>
                <a:t>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9DEFCB2-ECA8-4D6A-A0CF-0D502008EBD7}"/>
                </a:ext>
              </a:extLst>
            </p:cNvPr>
            <p:cNvSpPr txBox="1"/>
            <p:nvPr/>
          </p:nvSpPr>
          <p:spPr>
            <a:xfrm>
              <a:off x="1227032" y="2302852"/>
              <a:ext cx="184922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FFDF1"/>
                  </a:solidFill>
                  <a:latin typeface="a말머리1" pitchFamily="18" charset="-127"/>
                  <a:ea typeface="a말머리1" pitchFamily="18" charset="-127"/>
                </a:rPr>
                <a:t>개발 내용</a:t>
              </a:r>
              <a:endParaRPr lang="ko-KR" altLang="en-US" sz="2400" dirty="0">
                <a:solidFill>
                  <a:srgbClr val="FFFDF1"/>
                </a:solidFill>
                <a:latin typeface="a말머리1" pitchFamily="18" charset="-127"/>
                <a:ea typeface="a말머리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7B18C01-4D97-4A31-A7F2-8D2F9582C51F}"/>
                </a:ext>
              </a:extLst>
            </p:cNvPr>
            <p:cNvSpPr txBox="1"/>
            <p:nvPr/>
          </p:nvSpPr>
          <p:spPr>
            <a:xfrm>
              <a:off x="1236792" y="4641875"/>
              <a:ext cx="27127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FFDF1"/>
                  </a:solidFill>
                  <a:latin typeface="a말머리1" pitchFamily="18" charset="-127"/>
                  <a:ea typeface="a말머리1" pitchFamily="18" charset="-127"/>
                </a:rPr>
                <a:t>추후 개발 일정</a:t>
              </a:r>
              <a:endParaRPr lang="ko-KR" altLang="en-US" sz="2400" dirty="0">
                <a:solidFill>
                  <a:srgbClr val="FFFDF1"/>
                </a:solidFill>
                <a:latin typeface="a말머리1" pitchFamily="18" charset="-127"/>
                <a:ea typeface="a말머리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50E4222E-3FC7-460D-9008-92705249C529}"/>
                </a:ext>
              </a:extLst>
            </p:cNvPr>
            <p:cNvSpPr txBox="1"/>
            <p:nvPr/>
          </p:nvSpPr>
          <p:spPr>
            <a:xfrm>
              <a:off x="1227032" y="5240821"/>
              <a:ext cx="184922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FFDF1"/>
                  </a:solidFill>
                  <a:latin typeface="a말머리1" pitchFamily="18" charset="-127"/>
                  <a:ea typeface="a말머리1" pitchFamily="18" charset="-127"/>
                </a:rPr>
                <a:t>개발 후기</a:t>
              </a:r>
              <a:endParaRPr lang="ko-KR" altLang="en-US" sz="2400" dirty="0">
                <a:solidFill>
                  <a:srgbClr val="FFFDF1"/>
                </a:solidFill>
                <a:latin typeface="a말머리1" pitchFamily="18" charset="-127"/>
                <a:ea typeface="a말머리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40C8B5D0-0A73-4118-A66A-F8697AE8129B}"/>
                </a:ext>
              </a:extLst>
            </p:cNvPr>
            <p:cNvGrpSpPr/>
            <p:nvPr/>
          </p:nvGrpSpPr>
          <p:grpSpPr>
            <a:xfrm>
              <a:off x="1403719" y="2809160"/>
              <a:ext cx="1637627" cy="1342840"/>
              <a:chOff x="1161028" y="2915622"/>
              <a:chExt cx="1637627" cy="134284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58FD5341-F5BF-4C88-9CB1-319ABF7B9CB2}"/>
                  </a:ext>
                </a:extLst>
              </p:cNvPr>
              <p:cNvSpPr txBox="1"/>
              <p:nvPr/>
            </p:nvSpPr>
            <p:spPr>
              <a:xfrm>
                <a:off x="1161028" y="2915622"/>
                <a:ext cx="163762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FDF1"/>
                    </a:solidFill>
                    <a:latin typeface="a말머리1" pitchFamily="18" charset="-127"/>
                    <a:ea typeface="a말머리1" pitchFamily="18" charset="-127"/>
                  </a:rPr>
                  <a:t>#</a:t>
                </a:r>
                <a:r>
                  <a:rPr lang="ko-KR" altLang="en-US" dirty="0" smtClean="0">
                    <a:solidFill>
                      <a:srgbClr val="FFFDF1"/>
                    </a:solidFill>
                    <a:latin typeface="a말머리1" pitchFamily="18" charset="-127"/>
                    <a:ea typeface="a말머리1" pitchFamily="18" charset="-127"/>
                  </a:rPr>
                  <a:t>개발 일정</a:t>
                </a:r>
                <a:endParaRPr lang="ko-KR" altLang="en-US" dirty="0">
                  <a:solidFill>
                    <a:srgbClr val="FFFDF1"/>
                  </a:solidFill>
                  <a:latin typeface="a말머리1" pitchFamily="18" charset="-127"/>
                  <a:ea typeface="a말머리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10FCEBD3-66F2-47DE-9932-5D75BD0CD934}"/>
                  </a:ext>
                </a:extLst>
              </p:cNvPr>
              <p:cNvSpPr txBox="1"/>
              <p:nvPr/>
            </p:nvSpPr>
            <p:spPr>
              <a:xfrm>
                <a:off x="1161028" y="3315422"/>
                <a:ext cx="163762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FDF1"/>
                    </a:solidFill>
                    <a:latin typeface="a말머리1" pitchFamily="18" charset="-127"/>
                    <a:ea typeface="a말머리1" pitchFamily="18" charset="-127"/>
                  </a:rPr>
                  <a:t>#</a:t>
                </a:r>
                <a:r>
                  <a:rPr lang="ko-KR" altLang="en-US" dirty="0" smtClean="0">
                    <a:solidFill>
                      <a:srgbClr val="FFFDF1"/>
                    </a:solidFill>
                    <a:latin typeface="a말머리1" pitchFamily="18" charset="-127"/>
                    <a:ea typeface="a말머리1" pitchFamily="18" charset="-127"/>
                  </a:rPr>
                  <a:t>내용 분석</a:t>
                </a:r>
                <a:endParaRPr lang="ko-KR" altLang="en-US" dirty="0">
                  <a:solidFill>
                    <a:srgbClr val="FFFDF1"/>
                  </a:solidFill>
                  <a:latin typeface="a말머리1" pitchFamily="18" charset="-127"/>
                  <a:ea typeface="a말머리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57A7A8C6-D377-4837-A796-18EAE1B6EB2A}"/>
                  </a:ext>
                </a:extLst>
              </p:cNvPr>
              <p:cNvSpPr txBox="1"/>
              <p:nvPr/>
            </p:nvSpPr>
            <p:spPr>
              <a:xfrm>
                <a:off x="1161028" y="3766019"/>
                <a:ext cx="163762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FDF1"/>
                    </a:solidFill>
                    <a:latin typeface="a말머리1" pitchFamily="18" charset="-127"/>
                    <a:ea typeface="a말머리1" pitchFamily="18" charset="-127"/>
                  </a:rPr>
                  <a:t>#</a:t>
                </a:r>
                <a:r>
                  <a:rPr lang="ko-KR" altLang="en-US" dirty="0" smtClean="0">
                    <a:solidFill>
                      <a:srgbClr val="FFFDF1"/>
                    </a:solidFill>
                    <a:latin typeface="a말머리1" pitchFamily="18" charset="-127"/>
                    <a:ea typeface="a말머리1" pitchFamily="18" charset="-127"/>
                  </a:rPr>
                  <a:t>소스 소개</a:t>
                </a:r>
                <a:endParaRPr lang="ko-KR" altLang="en-US" dirty="0">
                  <a:solidFill>
                    <a:srgbClr val="FFFDF1"/>
                  </a:solidFill>
                  <a:latin typeface="a말머리1" pitchFamily="18" charset="-127"/>
                  <a:ea typeface="a말머리1" pitchFamily="18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174BC0D1-49ED-46AE-A70C-A2AE08CA67E1}"/>
                </a:ext>
              </a:extLst>
            </p:cNvPr>
            <p:cNvSpPr txBox="1"/>
            <p:nvPr/>
          </p:nvSpPr>
          <p:spPr>
            <a:xfrm>
              <a:off x="542471" y="1471461"/>
              <a:ext cx="58392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FFFDF1"/>
                  </a:solidFill>
                  <a:latin typeface="a아메리카노L" pitchFamily="18" charset="-127"/>
                  <a:ea typeface="a아메리카노L" pitchFamily="18" charset="-127"/>
                </a:rPr>
                <a:t>1</a:t>
              </a:r>
              <a:endParaRPr lang="ko-KR" altLang="en-US" sz="4800" dirty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9C935BE0-C655-4058-B71B-604FCF57F7F0}"/>
                </a:ext>
              </a:extLst>
            </p:cNvPr>
            <p:cNvSpPr txBox="1"/>
            <p:nvPr/>
          </p:nvSpPr>
          <p:spPr>
            <a:xfrm>
              <a:off x="542469" y="2059300"/>
              <a:ext cx="73567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FFFDF1"/>
                  </a:solidFill>
                  <a:latin typeface="a아메리카노L" pitchFamily="18" charset="-127"/>
                  <a:ea typeface="a아메리카노L" pitchFamily="18" charset="-127"/>
                </a:rPr>
                <a:t>2</a:t>
              </a:r>
              <a:endParaRPr lang="ko-KR" altLang="en-US" sz="4800" dirty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5CF07488-CD76-45CC-8965-9539661A3CCF}"/>
                </a:ext>
              </a:extLst>
            </p:cNvPr>
            <p:cNvSpPr txBox="1"/>
            <p:nvPr/>
          </p:nvSpPr>
          <p:spPr>
            <a:xfrm>
              <a:off x="542465" y="4410651"/>
              <a:ext cx="7805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FFFDF1"/>
                  </a:solidFill>
                  <a:latin typeface="a아메리카노L" pitchFamily="18" charset="-127"/>
                  <a:ea typeface="a아메리카노L" pitchFamily="18" charset="-127"/>
                </a:rPr>
                <a:t>4</a:t>
              </a:r>
              <a:endParaRPr lang="ko-KR" altLang="en-US" sz="4800" dirty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16B01FC5-D076-42A7-BDB4-49CDBF9A44A7}"/>
                </a:ext>
              </a:extLst>
            </p:cNvPr>
            <p:cNvSpPr txBox="1"/>
            <p:nvPr/>
          </p:nvSpPr>
          <p:spPr>
            <a:xfrm>
              <a:off x="542464" y="4998489"/>
              <a:ext cx="73994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FFFDF1"/>
                  </a:solidFill>
                  <a:latin typeface="a아메리카노L" pitchFamily="18" charset="-127"/>
                  <a:ea typeface="a아메리카노L" pitchFamily="18" charset="-127"/>
                </a:rPr>
                <a:t>5</a:t>
              </a:r>
              <a:endParaRPr lang="ko-KR" altLang="en-US" sz="4800" dirty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4A4F2DB2-70B0-4B25-BA2E-D5BB7705D2B9}"/>
                </a:ext>
              </a:extLst>
            </p:cNvPr>
            <p:cNvSpPr txBox="1"/>
            <p:nvPr/>
          </p:nvSpPr>
          <p:spPr>
            <a:xfrm>
              <a:off x="1236792" y="4029933"/>
              <a:ext cx="98574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FFDF1"/>
                  </a:solidFill>
                  <a:latin typeface="a말머리1" pitchFamily="18" charset="-127"/>
                  <a:ea typeface="a말머리1" pitchFamily="18" charset="-127"/>
                </a:rPr>
                <a:t>시연</a:t>
              </a:r>
              <a:endParaRPr lang="ko-KR" altLang="en-US" sz="2400" dirty="0">
                <a:solidFill>
                  <a:srgbClr val="FFFDF1"/>
                </a:solidFill>
                <a:latin typeface="a말머리1" pitchFamily="18" charset="-127"/>
                <a:ea typeface="a말머리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22AD8DB8-9FA6-43C6-B4A7-096BC452A88A}"/>
                </a:ext>
              </a:extLst>
            </p:cNvPr>
            <p:cNvSpPr txBox="1"/>
            <p:nvPr/>
          </p:nvSpPr>
          <p:spPr>
            <a:xfrm>
              <a:off x="542465" y="3798708"/>
              <a:ext cx="7527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FFFDF1"/>
                  </a:solidFill>
                  <a:latin typeface="a아메리카노L" pitchFamily="18" charset="-127"/>
                  <a:ea typeface="a아메리카노L" pitchFamily="18" charset="-127"/>
                </a:rPr>
                <a:t>3</a:t>
              </a:r>
              <a:endParaRPr lang="ko-KR" altLang="en-US" sz="4800" dirty="0">
                <a:solidFill>
                  <a:srgbClr val="FFFDF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B8050C0-E22F-4C56-BD34-8EA411F56A15}"/>
              </a:ext>
            </a:extLst>
          </p:cNvPr>
          <p:cNvSpPr txBox="1"/>
          <p:nvPr/>
        </p:nvSpPr>
        <p:spPr>
          <a:xfrm>
            <a:off x="834540" y="1065322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DF1"/>
                </a:solidFill>
                <a:highlight>
                  <a:srgbClr val="D35C49"/>
                </a:highlight>
                <a:latin typeface="a말머리2" pitchFamily="18" charset="-127"/>
                <a:ea typeface="a말머리2" pitchFamily="18" charset="-127"/>
                <a:cs typeface="Arial" panose="020B0604020202020204" pitchFamily="34" charset="0"/>
              </a:rPr>
              <a:t>목차</a:t>
            </a:r>
          </a:p>
        </p:txBody>
      </p:sp>
      <p:pic>
        <p:nvPicPr>
          <p:cNvPr id="2050" name="Picture 2" descr="C:\Users\hong\Downloads\coffee-be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96" y="3481410"/>
            <a:ext cx="1906812" cy="143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ong\Downloads\coff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36" y="1454664"/>
            <a:ext cx="2294384" cy="17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hong\Downloads\sig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87808"/>
            <a:ext cx="1811040" cy="135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2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8144" y="3597864"/>
            <a:ext cx="685476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내 정보 수정 창에서 주소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, </a:t>
            </a:r>
            <a:r>
              <a:rPr lang="ko-KR" altLang="en-US" dirty="0" err="1" smtClean="0">
                <a:latin typeface="a말머리1" pitchFamily="18" charset="-127"/>
                <a:ea typeface="a말머리1" pitchFamily="18" charset="-127"/>
              </a:rPr>
              <a:t>이메일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, 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전화번호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, 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프로필 사진 변경 가능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비밀번호 수정으로 접근하여 비밀번호 변경가능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탈퇴로 접근하여 회원 탈퇴 가능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045755"/>
            <a:ext cx="5112568" cy="228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49856" y="3380901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1) </a:t>
            </a:r>
            <a:r>
              <a:rPr lang="ko-KR" altLang="en-US" sz="1200" dirty="0" smtClean="0"/>
              <a:t>내 정보 수정 화면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15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875" y="3096579"/>
            <a:ext cx="75193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비밀번호 변경 페이지를 통해 비밀번호 변경가능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새로운 비밀번호 확인이 서로 일치하지 않을 때 알림을 통해 알린다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변경하기를 눌러 변경할 시 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Ajax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를 통해 현재와 동일한 비밀번호인 지 확인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7051" y="1388712"/>
            <a:ext cx="1863860" cy="1460037"/>
            <a:chOff x="1178218" y="1851616"/>
            <a:chExt cx="1863860" cy="1946716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39"/>
            <a:stretch/>
          </p:blipFill>
          <p:spPr bwMode="auto">
            <a:xfrm>
              <a:off x="1178218" y="1851616"/>
              <a:ext cx="1863860" cy="15520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331730" y="342900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1) </a:t>
              </a:r>
              <a:r>
                <a:rPr lang="ko-KR" altLang="en-US" sz="1200" dirty="0" smtClean="0"/>
                <a:t>비밀번호 변경 창</a:t>
              </a:r>
              <a:endParaRPr lang="ko-KR" altLang="en-US" sz="1200" dirty="0"/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886" y="1609311"/>
            <a:ext cx="3033378" cy="72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3513" y="2571751"/>
            <a:ext cx="300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2) </a:t>
            </a:r>
            <a:r>
              <a:rPr lang="ko-KR" altLang="en-US" sz="1200" dirty="0" smtClean="0"/>
              <a:t>서로 다른 비밀번호 입력 시 뜨는 알림</a:t>
            </a:r>
            <a:endParaRPr lang="ko-KR" altLang="en-US" sz="12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350779"/>
            <a:ext cx="2444906" cy="1239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38939" y="2571750"/>
            <a:ext cx="25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3) </a:t>
            </a:r>
            <a:r>
              <a:rPr lang="ko-KR" altLang="en-US" sz="1200" dirty="0" smtClean="0"/>
              <a:t>현재와 동일한 비밀번호 입력 시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7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7248" y="3705877"/>
            <a:ext cx="52565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탈퇴하기 버튼 클릭 시 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Modal 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창을 통해 탈퇴 확인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1329612"/>
            <a:ext cx="3960441" cy="198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08180" y="3381841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1) </a:t>
            </a:r>
            <a:r>
              <a:rPr lang="ko-KR" altLang="en-US" sz="1200" dirty="0" smtClean="0"/>
              <a:t>탈퇴하기 </a:t>
            </a:r>
            <a:r>
              <a:rPr lang="en-US" altLang="ko-KR" sz="1200" dirty="0" smtClean="0"/>
              <a:t>Modal </a:t>
            </a:r>
            <a:r>
              <a:rPr lang="ko-KR" altLang="en-US" sz="1200" dirty="0" smtClean="0"/>
              <a:t>창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23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8197" y="3705876"/>
            <a:ext cx="6754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latin typeface="a말머리1" pitchFamily="18" charset="-127"/>
                <a:ea typeface="a말머리1" pitchFamily="18" charset="-127"/>
              </a:rPr>
              <a:t>이메일과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 아이디로 각 아이디 및 비밀번호 찾기 수행 가능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latin typeface="a말머리1" pitchFamily="18" charset="-127"/>
                <a:ea typeface="a말머리1" pitchFamily="18" charset="-127"/>
              </a:rPr>
              <a:t>이메일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 또는 아이디 입력 후 버튼 클릭 시 </a:t>
            </a:r>
            <a:r>
              <a:rPr lang="en-US" altLang="ko-KR" dirty="0" smtClean="0">
                <a:latin typeface="a말머리1" pitchFamily="18" charset="-127"/>
                <a:ea typeface="a말머리1" pitchFamily="18" charset="-127"/>
              </a:rPr>
              <a:t>Ajax</a:t>
            </a:r>
            <a:r>
              <a:rPr lang="ko-KR" altLang="en-US" dirty="0" smtClean="0">
                <a:latin typeface="a말머리1" pitchFamily="18" charset="-127"/>
                <a:ea typeface="a말머리1" pitchFamily="18" charset="-127"/>
              </a:rPr>
              <a:t>로 데이터 비교 수행</a:t>
            </a:r>
            <a:endParaRPr lang="en-US" altLang="ko-KR" dirty="0" smtClean="0">
              <a:latin typeface="a말머리1" pitchFamily="18" charset="-127"/>
              <a:ea typeface="a말머리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70181" y="942791"/>
            <a:ext cx="2749471" cy="2716048"/>
            <a:chOff x="3180796" y="1257055"/>
            <a:chExt cx="2749471" cy="3621397"/>
          </a:xfrm>
        </p:grpSpPr>
        <p:sp>
          <p:nvSpPr>
            <p:cNvPr id="12" name="TextBox 11"/>
            <p:cNvSpPr txBox="1"/>
            <p:nvPr/>
          </p:nvSpPr>
          <p:spPr>
            <a:xfrm>
              <a:off x="3180796" y="4509120"/>
              <a:ext cx="2749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1) </a:t>
              </a:r>
              <a:r>
                <a:rPr lang="ko-KR" altLang="en-US" sz="1200" dirty="0" smtClean="0"/>
                <a:t>아이디 찾기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비밀번호 찾기 페이지</a:t>
              </a:r>
              <a:endParaRPr lang="ko-KR" altLang="en-US" sz="1200" dirty="0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43"/>
            <a:stretch/>
          </p:blipFill>
          <p:spPr bwMode="auto">
            <a:xfrm>
              <a:off x="3463978" y="1257055"/>
              <a:ext cx="2183105" cy="3102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51570"/>
            <a:ext cx="2323782" cy="2325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77277" y="3381841"/>
            <a:ext cx="2265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2) </a:t>
            </a: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및 아이디 입력 </a:t>
            </a:r>
            <a:r>
              <a:rPr lang="en-US" altLang="ko-KR" sz="1200" dirty="0" smtClean="0"/>
              <a:t>Ajax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7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8896" y="3705876"/>
            <a:ext cx="563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/>
              <a:t>실제 일치된 </a:t>
            </a:r>
            <a:r>
              <a:rPr lang="ko-KR" altLang="en-US" dirty="0" err="1"/>
              <a:t>이메일</a:t>
            </a:r>
            <a:r>
              <a:rPr lang="ko-KR" altLang="en-US" dirty="0"/>
              <a:t> 입력 시 </a:t>
            </a:r>
            <a:r>
              <a:rPr lang="ko-KR" altLang="en-US" dirty="0" err="1"/>
              <a:t>이메일로</a:t>
            </a:r>
            <a:r>
              <a:rPr lang="ko-KR" altLang="en-US" dirty="0"/>
              <a:t> 아이디 발송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7122" y="3277966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확인</a:t>
            </a:r>
            <a:endParaRPr lang="ko-KR" altLang="en-US" sz="1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93" y="1167594"/>
            <a:ext cx="3204493" cy="192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6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1911" y="3705877"/>
            <a:ext cx="540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dirty="0" smtClean="0"/>
              <a:t>비밀번호 질문에 알맞은 답을 입력해야 한다</a:t>
            </a:r>
            <a:r>
              <a:rPr lang="en-US" altLang="ko-KR" dirty="0" smtClean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 smtClean="0"/>
              <a:t>일치된 답을 입력 시 비밀번호를 </a:t>
            </a:r>
            <a:r>
              <a:rPr lang="ko-KR" altLang="en-US" dirty="0" err="1" smtClean="0"/>
              <a:t>이메일로</a:t>
            </a:r>
            <a:r>
              <a:rPr lang="ko-KR" altLang="en-US" dirty="0" smtClean="0"/>
              <a:t> 발송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9" y="1347614"/>
            <a:ext cx="3508312" cy="175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99294" y="3274513"/>
            <a:ext cx="2127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1) </a:t>
            </a:r>
            <a:r>
              <a:rPr lang="ko-KR" altLang="en-US" sz="1200" dirty="0" smtClean="0"/>
              <a:t>비밀번호 질문 및 찾기 답</a:t>
            </a:r>
            <a:endParaRPr lang="ko-KR" altLang="en-US" sz="1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57" y="1341945"/>
            <a:ext cx="2941375" cy="175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32425" y="3288112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2) </a:t>
            </a: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확인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7331" y="3705876"/>
            <a:ext cx="5176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관리자 계정으로 접속 시 회원 리스트에 접근</a:t>
            </a:r>
            <a:endParaRPr lang="en-US" altLang="ko-KR" dirty="0" smtClean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이후 각 회원들의 페이지로 접근 가능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56757" y="3378387"/>
            <a:ext cx="2797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1) </a:t>
            </a:r>
            <a:r>
              <a:rPr lang="ko-KR" altLang="en-US" sz="1200" dirty="0" smtClean="0"/>
              <a:t>관리자 계정으로 접속 시 회원 관리</a:t>
            </a:r>
            <a:endParaRPr lang="ko-KR" altLang="en-US" sz="1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53" y="796235"/>
            <a:ext cx="5537562" cy="249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6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724" y="3705877"/>
            <a:ext cx="81756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관리자 계정으로 회원 관리 접근 시 회원의 상태와 등급을 변경할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6757" y="3378387"/>
            <a:ext cx="2797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1) </a:t>
            </a:r>
            <a:r>
              <a:rPr lang="ko-KR" altLang="en-US" sz="1200" dirty="0" smtClean="0"/>
              <a:t>관리자 계정으로 접속 시 회원 관리</a:t>
            </a:r>
            <a:endParaRPr lang="ko-KR" altLang="en-US" sz="1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29612"/>
            <a:ext cx="4752528" cy="1901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0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5841" y="3705877"/>
            <a:ext cx="67794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회원의 상태와 등급을 변경할 때 </a:t>
            </a:r>
            <a:r>
              <a:rPr lang="en-US" altLang="ko-KR" dirty="0" smtClean="0"/>
              <a:t>Modal</a:t>
            </a:r>
            <a:r>
              <a:rPr lang="ko-KR" altLang="en-US" dirty="0" smtClean="0"/>
              <a:t> 창을 통해</a:t>
            </a:r>
            <a:r>
              <a:rPr lang="en-US" altLang="ko-KR" dirty="0"/>
              <a:t> </a:t>
            </a:r>
            <a:r>
              <a:rPr lang="ko-KR" altLang="en-US" dirty="0" smtClean="0"/>
              <a:t>변경 구현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317889" y="3378387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1) </a:t>
            </a:r>
            <a:r>
              <a:rPr lang="ko-KR" altLang="en-US" sz="1200" dirty="0" smtClean="0"/>
              <a:t>회원 상태 변경</a:t>
            </a:r>
            <a:endParaRPr lang="ko-KR" altLang="en-US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4" y="1519229"/>
            <a:ext cx="3099486" cy="171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03" y="1519229"/>
            <a:ext cx="3322309" cy="171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71384" y="3388812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2) </a:t>
            </a:r>
            <a:r>
              <a:rPr lang="ko-KR" altLang="en-US" sz="1200" dirty="0" smtClean="0"/>
              <a:t>회원 등급 변경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511731" y="403957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5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1939" y="2217807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쿠폰</a:t>
            </a:r>
            <a:endParaRPr lang="ko-KR" altLang="en-US" sz="4000" dirty="0">
              <a:solidFill>
                <a:schemeClr val="bg1"/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7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f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92"/>
            <a:ext cx="9161332" cy="51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-2592"/>
            <a:ext cx="9161332" cy="5146092"/>
          </a:xfrm>
          <a:prstGeom prst="rect">
            <a:avLst/>
          </a:prstGeom>
          <a:solidFill>
            <a:schemeClr val="bg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5365" y="921452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1. 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개발 주제</a:t>
            </a:r>
            <a:endParaRPr lang="ko-KR" altLang="en-US" sz="2800" dirty="0">
              <a:solidFill>
                <a:srgbClr val="F5D39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161" y="1343389"/>
            <a:ext cx="70118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잘 알려지지 않은 동네의 카페들을 소개하는 사이트 구현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프랜차이즈가 아닌 카페들을 추천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5366" y="2689874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2. 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개발 목적</a:t>
            </a:r>
            <a:endParaRPr lang="ko-KR" altLang="en-US" sz="2800" dirty="0">
              <a:solidFill>
                <a:srgbClr val="F5D39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162" y="3111811"/>
            <a:ext cx="7702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Java, Java Script(</a:t>
            </a:r>
            <a:r>
              <a:rPr lang="en-US" altLang="ko-KR" sz="2000" dirty="0" err="1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jQuery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), HTML5, CSS3, JSP, Servlet 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등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그간 배운 내용을 총 활용하여 서비스 개발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42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1157" y="4407955"/>
            <a:ext cx="70887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관리자 계정으로 접근 시 전체 회원에게 쿠폰을 발송할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1637" y="4059501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ctr">
              <a:buAutoNum type="arabicParenR"/>
            </a:pPr>
            <a:r>
              <a:rPr lang="ko-KR" altLang="en-US" sz="1200" dirty="0" smtClean="0"/>
              <a:t>쿠폰 발송 화면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511732" y="403957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쿠폰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62" y="786676"/>
            <a:ext cx="4165778" cy="3196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0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7117" y="3651870"/>
            <a:ext cx="4996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로그인한 회원은 쿠폰 리스트를 볼 수 있다</a:t>
            </a:r>
            <a:r>
              <a:rPr lang="en-US" altLang="ko-KR" dirty="0" smtClean="0"/>
              <a:t>.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리스트 클릭을 통해 쿠폰 자세히 확인 가능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935835" y="3219823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ctr">
              <a:buAutoNum type="arabicParenR"/>
            </a:pPr>
            <a:r>
              <a:rPr lang="ko-KR" altLang="en-US" sz="1200" dirty="0" smtClean="0"/>
              <a:t>쿠폰 리스트</a:t>
            </a:r>
            <a:endParaRPr lang="ko-KR" altLang="en-US" sz="1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1" y="2010939"/>
            <a:ext cx="4608512" cy="112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11732" y="403957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쿠폰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02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1056" y="3651870"/>
            <a:ext cx="54890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로그인한 회원은 쿠폰 보기를 볼 수 있다</a:t>
            </a:r>
            <a:r>
              <a:rPr lang="en-US" altLang="ko-KR" dirty="0" smtClean="0"/>
              <a:t>.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쿠폰 보기를 쿠폰 사용 및 삭제 가능</a:t>
            </a:r>
            <a:endParaRPr lang="en-US" altLang="ko-KR" dirty="0" smtClean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쿠폰 수정은 관리자 계정으로 접근 시 접근 가능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787441" y="3302521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ctr">
              <a:buAutoNum type="arabicParenR"/>
            </a:pPr>
            <a:r>
              <a:rPr lang="ko-KR" altLang="en-US" sz="1200" dirty="0" smtClean="0"/>
              <a:t>쿠폰 보기</a:t>
            </a:r>
            <a:endParaRPr lang="ko-KR" altLang="en-US" sz="12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3" y="1412397"/>
            <a:ext cx="3206613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02" y="1412397"/>
            <a:ext cx="3071719" cy="1744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50627" y="3302519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2) </a:t>
            </a:r>
            <a:r>
              <a:rPr lang="ko-KR" altLang="en-US" sz="1200" dirty="0" smtClean="0"/>
              <a:t>쿠폰 보기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511732" y="402218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쿠폰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3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1731" y="3829947"/>
            <a:ext cx="61686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사용하기 클릭 시 </a:t>
            </a:r>
            <a:r>
              <a:rPr lang="ko-KR" altLang="en-US" dirty="0" err="1" smtClean="0"/>
              <a:t>사용창으로</a:t>
            </a:r>
            <a:r>
              <a:rPr lang="ko-KR" altLang="en-US" dirty="0" smtClean="0"/>
              <a:t> 넘어가며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와 통신한다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2683514" y="1422466"/>
            <a:ext cx="3776972" cy="2195885"/>
            <a:chOff x="2683513" y="1896621"/>
            <a:chExt cx="3776972" cy="2927846"/>
          </a:xfrm>
        </p:grpSpPr>
        <p:sp>
          <p:nvSpPr>
            <p:cNvPr id="8" name="TextBox 7"/>
            <p:cNvSpPr txBox="1"/>
            <p:nvPr/>
          </p:nvSpPr>
          <p:spPr>
            <a:xfrm>
              <a:off x="3858891" y="4455135"/>
              <a:ext cx="1393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 algn="ctr">
                <a:buAutoNum type="arabicParenR"/>
              </a:pPr>
              <a:r>
                <a:rPr lang="ko-KR" altLang="en-US" sz="1200" smtClean="0"/>
                <a:t>사용하기 클릭</a:t>
              </a:r>
              <a:endParaRPr lang="ko-KR" altLang="en-US" sz="1200" dirty="0"/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513" y="1896621"/>
              <a:ext cx="3776972" cy="2385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511732" y="403957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쿠폰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391" y="3829946"/>
            <a:ext cx="810536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관리자 회원관리의 </a:t>
            </a:r>
            <a:r>
              <a:rPr lang="en-US" altLang="ko-KR" dirty="0" smtClean="0"/>
              <a:t>Modal </a:t>
            </a:r>
            <a:r>
              <a:rPr lang="ko-KR" altLang="en-US" dirty="0" smtClean="0"/>
              <a:t>창에서 한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만 선택하기 위한 </a:t>
            </a:r>
            <a:r>
              <a:rPr lang="en-US" altLang="ko-KR" dirty="0" smtClean="0"/>
              <a:t>JavaScript </a:t>
            </a:r>
            <a:r>
              <a:rPr lang="ko-KR" altLang="en-US" dirty="0" smtClean="0"/>
              <a:t>구문</a:t>
            </a:r>
            <a:endParaRPr lang="en-US" altLang="ko-KR" dirty="0" smtClean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dirty="0" smtClean="0"/>
              <a:t>Modal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Java Script </a:t>
            </a:r>
            <a:r>
              <a:rPr lang="en-US" altLang="ko-KR" dirty="0" err="1" smtClean="0"/>
              <a:t>classList.add</a:t>
            </a:r>
            <a:r>
              <a:rPr lang="en-US" altLang="ko-KR" dirty="0" smtClean="0"/>
              <a:t> or remove </a:t>
            </a:r>
            <a:r>
              <a:rPr lang="ko-KR" altLang="en-US" dirty="0" smtClean="0"/>
              <a:t>로 구현</a:t>
            </a:r>
            <a:endParaRPr lang="en-US" altLang="ko-KR" dirty="0" smtClean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dirty="0" smtClean="0"/>
              <a:t>Form submit </a:t>
            </a:r>
            <a:r>
              <a:rPr lang="ko-KR" altLang="en-US" dirty="0" smtClean="0"/>
              <a:t>기능 역시 </a:t>
            </a:r>
            <a:r>
              <a:rPr lang="en-US" altLang="ko-KR" dirty="0" smtClean="0"/>
              <a:t>Java script</a:t>
            </a:r>
            <a:r>
              <a:rPr lang="ko-KR" altLang="en-US" dirty="0" smtClean="0"/>
              <a:t>를 통해 구현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511731" y="403957"/>
            <a:ext cx="430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3)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관리자 회원관리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984361"/>
            <a:ext cx="5976665" cy="284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94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5110" y="3829946"/>
            <a:ext cx="750192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아이디와 </a:t>
            </a:r>
            <a:r>
              <a:rPr lang="ko-KR" altLang="en-US" dirty="0" err="1" smtClean="0"/>
              <a:t>이메일을</a:t>
            </a:r>
            <a:r>
              <a:rPr lang="ko-KR" altLang="en-US" dirty="0" smtClean="0"/>
              <a:t> 찾기 위한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Ajax </a:t>
            </a:r>
            <a:r>
              <a:rPr lang="ko-KR" altLang="en-US" dirty="0" smtClean="0"/>
              <a:t>부분</a:t>
            </a:r>
            <a:endParaRPr lang="en-US" altLang="ko-KR" dirty="0" smtClean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dirty="0" err="1" smtClean="0"/>
              <a:t>Json</a:t>
            </a:r>
            <a:r>
              <a:rPr lang="ko-KR" altLang="en-US" dirty="0" smtClean="0"/>
              <a:t>형식 </a:t>
            </a:r>
            <a:r>
              <a:rPr lang="en-US" altLang="ko-KR" dirty="0" smtClean="0"/>
              <a:t>{K:V}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action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err="1" smtClean="0"/>
              <a:t>콜백</a:t>
            </a:r>
            <a:r>
              <a:rPr lang="ko-KR" altLang="en-US" dirty="0" smtClean="0"/>
              <a:t> 함수를 통해 실패 했을 시 </a:t>
            </a:r>
            <a:r>
              <a:rPr lang="en-US" altLang="ko-KR" dirty="0" smtClean="0"/>
              <a:t>form submit</a:t>
            </a:r>
            <a:r>
              <a:rPr lang="ko-KR" altLang="en-US" dirty="0" smtClean="0"/>
              <a:t>을 막고 성공 시 </a:t>
            </a:r>
            <a:r>
              <a:rPr lang="en-US" altLang="ko-KR" dirty="0" smtClean="0"/>
              <a:t>submit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1732" y="403957"/>
            <a:ext cx="607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3)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아이디 및 </a:t>
            </a:r>
            <a:r>
              <a:rPr lang="ko-KR" altLang="en-US" dirty="0" err="1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이메일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 찾기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 Ajax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처리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97564"/>
            <a:ext cx="5832648" cy="283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8740" y="3829946"/>
            <a:ext cx="509466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아이디와 비밀번호 발송을 위한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부분</a:t>
            </a:r>
            <a:endParaRPr lang="en-US" altLang="ko-KR" dirty="0" smtClean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dirty="0" smtClean="0"/>
              <a:t>Java Mail API </a:t>
            </a:r>
            <a:r>
              <a:rPr lang="ko-KR" altLang="en-US" dirty="0" smtClean="0"/>
              <a:t>를 통해 구현</a:t>
            </a:r>
            <a:endParaRPr lang="en-US" altLang="ko-KR" dirty="0" smtClean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err="1" smtClean="0"/>
              <a:t>구글의</a:t>
            </a:r>
            <a:r>
              <a:rPr lang="ko-KR" altLang="en-US" dirty="0" smtClean="0"/>
              <a:t> 무료 </a:t>
            </a:r>
            <a:r>
              <a:rPr lang="en-US" altLang="ko-KR" dirty="0" err="1" smtClean="0"/>
              <a:t>smtp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설정을 통해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발송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511732" y="403957"/>
            <a:ext cx="594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3)</a:t>
            </a:r>
            <a:r>
              <a:rPr lang="ko-KR" altLang="en-US" dirty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아이디 및 비밀번호 </a:t>
            </a:r>
            <a:r>
              <a:rPr lang="ko-KR" altLang="en-US" dirty="0" err="1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이메일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 발송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245" y="951570"/>
            <a:ext cx="4513510" cy="2658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14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4543" y="3829946"/>
            <a:ext cx="530305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dirty="0" smtClean="0"/>
              <a:t>PL/SQL</a:t>
            </a:r>
            <a:r>
              <a:rPr lang="ko-KR" altLang="en-US" dirty="0" smtClean="0"/>
              <a:t>을 통해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</a:t>
            </a:r>
            <a:r>
              <a:rPr lang="en-US" altLang="ko-KR" dirty="0" smtClean="0"/>
              <a:t>Job/Scheduler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최근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년이 지난 회원 휴면으로 변경</a:t>
            </a:r>
            <a:endParaRPr lang="en-US" altLang="ko-KR" dirty="0" smtClean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매일 새벽 </a:t>
            </a:r>
            <a:r>
              <a:rPr lang="en-US" altLang="ko-KR" dirty="0" smtClean="0"/>
              <a:t>3</a:t>
            </a:r>
            <a:r>
              <a:rPr lang="ko-KR" altLang="en-US" dirty="0" smtClean="0"/>
              <a:t>시에 쿼리가 작동되도록 설정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511732" y="403957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3)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오라클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스케쥴러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 설정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84" y="735546"/>
            <a:ext cx="4597173" cy="304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9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1732" y="403957"/>
            <a:ext cx="720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3)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– DB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에 없는 카페 번호 입력 시 제약조건 위배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91630"/>
            <a:ext cx="2284587" cy="2828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923678"/>
            <a:ext cx="4952207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8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f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92"/>
            <a:ext cx="9161332" cy="51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-2592"/>
            <a:ext cx="9161332" cy="5146092"/>
          </a:xfrm>
          <a:prstGeom prst="rect">
            <a:avLst/>
          </a:prstGeom>
          <a:solidFill>
            <a:schemeClr val="bg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5365" y="921452"/>
            <a:ext cx="489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1. 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추후 개발 예정</a:t>
            </a:r>
            <a:r>
              <a:rPr lang="en-US" altLang="ko-KR" sz="2800" dirty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 </a:t>
            </a:r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&lt;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회원 관리</a:t>
            </a:r>
            <a:r>
              <a:rPr lang="en-US" altLang="ko-KR" sz="2800" dirty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&gt;</a:t>
            </a:r>
            <a:endParaRPr lang="ko-KR" altLang="en-US" sz="2800" dirty="0">
              <a:solidFill>
                <a:srgbClr val="F5D39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161" y="1343389"/>
            <a:ext cx="7316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팝업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, Modal 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을 활용한 로그인 개발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상태가 휴면일 때 휴면 회원 로그인 후 휴면 상태 풀기 개발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5366" y="2689874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2. 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추후 개발 예정 </a:t>
            </a:r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&lt;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쿠폰</a:t>
            </a:r>
            <a:r>
              <a:rPr lang="en-US" altLang="ko-KR" sz="2800" dirty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&gt;</a:t>
            </a:r>
            <a:endParaRPr lang="ko-KR" altLang="en-US" sz="2800" dirty="0">
              <a:solidFill>
                <a:srgbClr val="F5D39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162" y="3111811"/>
            <a:ext cx="68829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바코드 시스템을 통한 쿠폰 사용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Cafe List DB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와 연동을 통해 카페 번호 입력 받아 처리</a:t>
            </a:r>
            <a:endParaRPr lang="en-US" altLang="ko-KR" sz="2000" dirty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Cafe List DB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에 없는 번호 예외처리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f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92"/>
            <a:ext cx="9161332" cy="51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-2592"/>
            <a:ext cx="9161332" cy="5146092"/>
          </a:xfrm>
          <a:prstGeom prst="rect">
            <a:avLst/>
          </a:prstGeom>
          <a:solidFill>
            <a:schemeClr val="bg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6161" y="1343389"/>
            <a:ext cx="409278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회원관리 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강동욱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공지사항 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이영찬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카페 리스트 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안지혜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매거진 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정태환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유저 추천 카페 게시판</a:t>
            </a:r>
            <a:r>
              <a:rPr lang="en-US" altLang="ko-KR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유민아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질문 답변 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정태환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쿠폰 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강동욱</a:t>
            </a:r>
            <a:r>
              <a:rPr lang="en-US" altLang="ko-KR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)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366" y="921452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3. 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개발 내용</a:t>
            </a:r>
            <a:endParaRPr lang="ko-KR" altLang="en-US" sz="2800" dirty="0">
              <a:solidFill>
                <a:srgbClr val="F5D399"/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9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9466" y="2217807"/>
            <a:ext cx="1685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매거진</a:t>
            </a:r>
            <a:endParaRPr lang="ko-KR" altLang="en-US" sz="4000" dirty="0">
              <a:solidFill>
                <a:schemeClr val="bg1"/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38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캡쳐\java\20200103_113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847" y="735671"/>
            <a:ext cx="4790306" cy="40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00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캡쳐\java\20200103_1130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14" y="1563638"/>
            <a:ext cx="332021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캡쳐\java\20200103_1129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951570"/>
            <a:ext cx="3720808" cy="13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캡쳐\java\20200103_1129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545399"/>
            <a:ext cx="3720808" cy="200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31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캡쳐\java\20200103_1211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918" y="843558"/>
            <a:ext cx="6994452" cy="403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8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캡쳐\java\20200103_1213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843558"/>
            <a:ext cx="5184576" cy="40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84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캡쳐\java\20200103_1214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31" y="915566"/>
            <a:ext cx="6908563" cy="400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캡쳐\java\20200103_1218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43558"/>
            <a:ext cx="4970435" cy="21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D:\캡쳐\java\20200103_1219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40" y="3147814"/>
            <a:ext cx="5036902" cy="191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20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캡쳐\java\20200103_1219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84" y="2355726"/>
            <a:ext cx="8480789" cy="176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57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캡쳐\java\20200103_1221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40" y="3183818"/>
            <a:ext cx="7530991" cy="1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캡쳐\java\20200103_1225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4" y="1131590"/>
            <a:ext cx="7500506" cy="1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1731" y="40395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4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3255" y="2217807"/>
            <a:ext cx="233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질문 답변</a:t>
            </a:r>
            <a:endParaRPr lang="ko-KR" altLang="en-US" sz="4000" dirty="0">
              <a:solidFill>
                <a:schemeClr val="bg1"/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25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07505" y="2517744"/>
            <a:ext cx="2178455" cy="2382292"/>
            <a:chOff x="107504" y="3356992"/>
            <a:chExt cx="2178455" cy="3176389"/>
          </a:xfrm>
        </p:grpSpPr>
        <p:pic>
          <p:nvPicPr>
            <p:cNvPr id="23554" name="Picture 2" descr="C:\Users\hong\Downloads\ma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4354926"/>
              <a:ext cx="2178455" cy="217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40567" y="3356992"/>
              <a:ext cx="17123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팀장 정태환</a:t>
              </a:r>
              <a:endParaRPr lang="en-US" altLang="ko-KR" sz="16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매거진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질문답변</a:t>
              </a:r>
              <a:endParaRPr lang="ko-KR" altLang="en-US" sz="1600" dirty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347864" y="2517744"/>
            <a:ext cx="2170540" cy="2382292"/>
            <a:chOff x="3131840" y="3356992"/>
            <a:chExt cx="2170540" cy="3176389"/>
          </a:xfrm>
        </p:grpSpPr>
        <p:pic>
          <p:nvPicPr>
            <p:cNvPr id="23555" name="Picture 3" descr="C:\Users\hong\Downloads\man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4362841"/>
              <a:ext cx="2170540" cy="2170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563888" y="3356992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PL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 이영</a:t>
              </a:r>
              <a:r>
                <a:rPr lang="ko-KR" altLang="en-US" sz="1600" dirty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찬</a:t>
              </a:r>
              <a:endParaRPr lang="en-US" altLang="ko-KR" sz="16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공지사항</a:t>
              </a:r>
              <a:endParaRPr lang="ko-KR" altLang="en-US" sz="1600" dirty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31945" y="2517744"/>
            <a:ext cx="2178455" cy="2389574"/>
            <a:chOff x="6084167" y="3356992"/>
            <a:chExt cx="2178455" cy="3186098"/>
          </a:xfrm>
        </p:grpSpPr>
        <p:pic>
          <p:nvPicPr>
            <p:cNvPr id="23556" name="Picture 4" descr="C:\Users\hong\Downloads\bo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7" y="4364635"/>
              <a:ext cx="2178455" cy="217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415013" y="3356992"/>
              <a:ext cx="151676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DB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 강동</a:t>
              </a:r>
              <a:r>
                <a:rPr lang="ko-KR" altLang="en-US" sz="1600" dirty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욱</a:t>
              </a:r>
              <a:endParaRPr lang="en-US" altLang="ko-KR" sz="16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회원관리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쿠폰</a:t>
              </a:r>
              <a:endParaRPr lang="ko-KR" altLang="en-US" sz="1600" dirty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64408" y="141480"/>
            <a:ext cx="2088232" cy="2492049"/>
            <a:chOff x="1864408" y="188640"/>
            <a:chExt cx="2088232" cy="3322732"/>
          </a:xfrm>
        </p:grpSpPr>
        <p:pic>
          <p:nvPicPr>
            <p:cNvPr id="23557" name="Picture 5" descr="C:\Users\hong\Downloads\woma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408" y="188640"/>
              <a:ext cx="2088232" cy="2088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2284795" y="2403376"/>
              <a:ext cx="12474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서기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안지헤</a:t>
              </a:r>
              <a:endParaRPr lang="en-US" altLang="ko-KR" sz="16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Cafe List</a:t>
              </a:r>
              <a:endParaRPr lang="ko-KR" altLang="en-US" sz="1600" dirty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04049" y="163912"/>
            <a:ext cx="2183611" cy="2469617"/>
            <a:chOff x="5174231" y="218549"/>
            <a:chExt cx="2183611" cy="3292823"/>
          </a:xfrm>
        </p:grpSpPr>
        <p:pic>
          <p:nvPicPr>
            <p:cNvPr id="23558" name="Picture 6" descr="C:\Users\hong\Downloads\woman (1)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876" y="218549"/>
              <a:ext cx="2058323" cy="205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5174231" y="2403376"/>
              <a:ext cx="21836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PM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 유민아</a:t>
              </a:r>
              <a:endParaRPr lang="en-US" altLang="ko-KR" sz="16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a프로젝트" pitchFamily="18" charset="-127"/>
                  <a:ea typeface="a프로젝트" pitchFamily="18" charset="-127"/>
                </a:rPr>
                <a:t>회원 추천 카페 게시판</a:t>
              </a:r>
              <a:endParaRPr lang="ko-KR" altLang="en-US" sz="1600" dirty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7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캡쳐\java\20200103_1143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31590"/>
            <a:ext cx="7325381" cy="313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75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캡쳐\java\20200103_1144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52" y="886421"/>
            <a:ext cx="3744728" cy="189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캡쳐\java\20200103_11445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2859782"/>
            <a:ext cx="3988375" cy="203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2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캡쳐\java\20200103_1145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648" y="915566"/>
            <a:ext cx="3642146" cy="189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캡쳐\java\20200103_11455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859212"/>
            <a:ext cx="4328152" cy="196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83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캡쳐\java\20200103_11460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15566"/>
            <a:ext cx="4433015" cy="19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캡쳐\java\20200103_1146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013832"/>
            <a:ext cx="4644659" cy="21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3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캡쳐\java\20200103_1146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446" y="692093"/>
            <a:ext cx="3600399" cy="178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캡쳐\java\20200103_1147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679763"/>
            <a:ext cx="5194311" cy="21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0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캡쳐\java\20200103_1147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35646"/>
            <a:ext cx="6700010" cy="292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88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캡쳐\java\20200103_1149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2" y="1851670"/>
            <a:ext cx="8280000" cy="288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03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캡쳐\java\20200103_1149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8" y="1563638"/>
            <a:ext cx="8280000" cy="305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8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7" y="1635646"/>
            <a:ext cx="799722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731" y="40395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5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캡쳐\java\20200103_1228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4" y="1707654"/>
            <a:ext cx="8353241" cy="273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731" y="40395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39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33"/>
          <p:cNvSpPr txBox="1">
            <a:spLocks/>
          </p:cNvSpPr>
          <p:nvPr/>
        </p:nvSpPr>
        <p:spPr>
          <a:xfrm>
            <a:off x="2089673" y="1346065"/>
            <a:ext cx="1095981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AU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 Placeholder 33"/>
          <p:cNvSpPr txBox="1">
            <a:spLocks/>
          </p:cNvSpPr>
          <p:nvPr/>
        </p:nvSpPr>
        <p:spPr>
          <a:xfrm>
            <a:off x="5792947" y="1346065"/>
            <a:ext cx="1095981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AU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 Placeholder 33"/>
          <p:cNvSpPr txBox="1">
            <a:spLocks/>
          </p:cNvSpPr>
          <p:nvPr/>
        </p:nvSpPr>
        <p:spPr>
          <a:xfrm>
            <a:off x="1189563" y="3803725"/>
            <a:ext cx="1095981" cy="3232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AU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3"/>
          <p:cNvSpPr txBox="1">
            <a:spLocks/>
          </p:cNvSpPr>
          <p:nvPr/>
        </p:nvSpPr>
        <p:spPr>
          <a:xfrm>
            <a:off x="3852220" y="3803725"/>
            <a:ext cx="1095981" cy="3232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AU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64"/>
          <p:cNvSpPr/>
          <p:nvPr/>
        </p:nvSpPr>
        <p:spPr>
          <a:xfrm>
            <a:off x="553177" y="1235036"/>
            <a:ext cx="1732367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요구분석</a:t>
            </a:r>
            <a:r>
              <a:rPr lang="en-US" altLang="ko-KR" sz="2400" b="1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,</a:t>
            </a:r>
            <a:r>
              <a:rPr lang="ko-KR" altLang="en-US" sz="2400" b="1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설계</a:t>
            </a:r>
            <a:endParaRPr lang="en-US" sz="2400" b="1" dirty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  <a:cs typeface="Roboto black"/>
            </a:endParaRPr>
          </a:p>
        </p:txBody>
      </p:sp>
      <p:grpSp>
        <p:nvGrpSpPr>
          <p:cNvPr id="32" name="Group 43"/>
          <p:cNvGrpSpPr/>
          <p:nvPr/>
        </p:nvGrpSpPr>
        <p:grpSpPr>
          <a:xfrm>
            <a:off x="199228" y="1257890"/>
            <a:ext cx="2438435" cy="173182"/>
            <a:chOff x="2443423" y="3747743"/>
            <a:chExt cx="1417080" cy="230909"/>
          </a:xfrm>
          <a:solidFill>
            <a:schemeClr val="accent2">
              <a:lumMod val="75000"/>
            </a:schemeClr>
          </a:solidFill>
        </p:grpSpPr>
        <p:sp>
          <p:nvSpPr>
            <p:cNvPr id="33" name="Rounded Rectangle 44"/>
            <p:cNvSpPr/>
            <p:nvPr/>
          </p:nvSpPr>
          <p:spPr>
            <a:xfrm>
              <a:off x="2443423" y="3747743"/>
              <a:ext cx="1417080" cy="2309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45"/>
            <p:cNvSpPr>
              <a:spLocks noChangeAspect="1"/>
            </p:cNvSpPr>
            <p:nvPr/>
          </p:nvSpPr>
          <p:spPr>
            <a:xfrm>
              <a:off x="2517813" y="3823597"/>
              <a:ext cx="79200" cy="79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47"/>
          <p:cNvGrpSpPr/>
          <p:nvPr/>
        </p:nvGrpSpPr>
        <p:grpSpPr>
          <a:xfrm>
            <a:off x="2637663" y="1792467"/>
            <a:ext cx="2496309" cy="173182"/>
            <a:chOff x="3636101" y="3747743"/>
            <a:chExt cx="2590015" cy="23090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6" name="Rounded Rectangle 48"/>
            <p:cNvSpPr/>
            <p:nvPr/>
          </p:nvSpPr>
          <p:spPr>
            <a:xfrm>
              <a:off x="3636101" y="3747743"/>
              <a:ext cx="2590015" cy="2309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49"/>
            <p:cNvSpPr>
              <a:spLocks noChangeAspect="1"/>
            </p:cNvSpPr>
            <p:nvPr/>
          </p:nvSpPr>
          <p:spPr>
            <a:xfrm>
              <a:off x="3710667" y="3823597"/>
              <a:ext cx="79200" cy="79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50"/>
          <p:cNvGrpSpPr/>
          <p:nvPr/>
        </p:nvGrpSpPr>
        <p:grpSpPr>
          <a:xfrm>
            <a:off x="4990902" y="2201786"/>
            <a:ext cx="2441898" cy="173182"/>
            <a:chOff x="5985541" y="3747743"/>
            <a:chExt cx="2825653" cy="230909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9" name="Rounded Rectangle 51"/>
            <p:cNvSpPr/>
            <p:nvPr/>
          </p:nvSpPr>
          <p:spPr>
            <a:xfrm>
              <a:off x="5985541" y="3747743"/>
              <a:ext cx="2825653" cy="2309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Oval 52"/>
            <p:cNvSpPr>
              <a:spLocks noChangeAspect="1"/>
            </p:cNvSpPr>
            <p:nvPr/>
          </p:nvSpPr>
          <p:spPr>
            <a:xfrm>
              <a:off x="6056400" y="3823597"/>
              <a:ext cx="79200" cy="79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53"/>
          <p:cNvGrpSpPr/>
          <p:nvPr/>
        </p:nvGrpSpPr>
        <p:grpSpPr>
          <a:xfrm>
            <a:off x="6077133" y="3764348"/>
            <a:ext cx="1557861" cy="173061"/>
            <a:chOff x="8572032" y="3747743"/>
            <a:chExt cx="1417080" cy="230909"/>
          </a:xfrm>
          <a:solidFill>
            <a:schemeClr val="accent5">
              <a:lumMod val="75000"/>
            </a:schemeClr>
          </a:solidFill>
        </p:grpSpPr>
        <p:sp>
          <p:nvSpPr>
            <p:cNvPr id="42" name="Rounded Rectangle 54"/>
            <p:cNvSpPr/>
            <p:nvPr/>
          </p:nvSpPr>
          <p:spPr>
            <a:xfrm>
              <a:off x="8572032" y="3747743"/>
              <a:ext cx="1417080" cy="2309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Oval 55"/>
            <p:cNvSpPr>
              <a:spLocks noChangeAspect="1"/>
            </p:cNvSpPr>
            <p:nvPr/>
          </p:nvSpPr>
          <p:spPr>
            <a:xfrm>
              <a:off x="8654977" y="3823597"/>
              <a:ext cx="79200" cy="79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Rectangle 64"/>
          <p:cNvSpPr/>
          <p:nvPr/>
        </p:nvSpPr>
        <p:spPr>
          <a:xfrm>
            <a:off x="2944516" y="1834701"/>
            <a:ext cx="1732367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화면설계</a:t>
            </a:r>
            <a:r>
              <a:rPr lang="en-US" altLang="ko-KR" sz="2400" b="1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DB</a:t>
            </a:r>
            <a:r>
              <a:rPr lang="ko-KR" altLang="en-US" sz="2400" b="1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설계</a:t>
            </a:r>
            <a:endParaRPr lang="en-US" sz="2400" b="1" dirty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  <a:cs typeface="Roboto black"/>
            </a:endParaRPr>
          </a:p>
        </p:txBody>
      </p:sp>
      <p:sp>
        <p:nvSpPr>
          <p:cNvPr id="53" name="Rectangle 64"/>
          <p:cNvSpPr/>
          <p:nvPr/>
        </p:nvSpPr>
        <p:spPr>
          <a:xfrm>
            <a:off x="5053637" y="2201786"/>
            <a:ext cx="2223988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개발 및 </a:t>
            </a:r>
            <a:endParaRPr lang="en-US" altLang="ko-KR" sz="2400" b="1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  <a:cs typeface="Roboto black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데이터 입력</a:t>
            </a:r>
            <a:endParaRPr lang="en-US" sz="2400" b="1" dirty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  <a:cs typeface="Roboto black"/>
            </a:endParaRPr>
          </a:p>
        </p:txBody>
      </p:sp>
      <p:sp>
        <p:nvSpPr>
          <p:cNvPr id="54" name="Rectangle 64"/>
          <p:cNvSpPr/>
          <p:nvPr/>
        </p:nvSpPr>
        <p:spPr>
          <a:xfrm>
            <a:off x="5552749" y="3821993"/>
            <a:ext cx="2455147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테스트</a:t>
            </a:r>
            <a:endParaRPr lang="en-US" sz="2400" b="1" dirty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  <a:cs typeface="Roboto black"/>
            </a:endParaRPr>
          </a:p>
        </p:txBody>
      </p:sp>
      <p:sp>
        <p:nvSpPr>
          <p:cNvPr id="55" name="Rectangle 64"/>
          <p:cNvSpPr/>
          <p:nvPr/>
        </p:nvSpPr>
        <p:spPr>
          <a:xfrm>
            <a:off x="7068774" y="4492184"/>
            <a:ext cx="2455147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발표</a:t>
            </a:r>
            <a:endParaRPr lang="en-US" sz="2400" b="1" dirty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  <a:cs typeface="Roboto black"/>
            </a:endParaRPr>
          </a:p>
        </p:txBody>
      </p:sp>
      <p:sp>
        <p:nvSpPr>
          <p:cNvPr id="56" name="Rectangle 64"/>
          <p:cNvSpPr/>
          <p:nvPr/>
        </p:nvSpPr>
        <p:spPr>
          <a:xfrm>
            <a:off x="7411634" y="4075900"/>
            <a:ext cx="1732367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02.13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a아메리카노M" pitchFamily="18" charset="-127"/>
              <a:ea typeface="a아메리카노M" pitchFamily="18" charset="-127"/>
              <a:cs typeface="Roboto black"/>
            </a:endParaRPr>
          </a:p>
        </p:txBody>
      </p:sp>
      <p:sp>
        <p:nvSpPr>
          <p:cNvPr id="57" name="Rectangle 64"/>
          <p:cNvSpPr/>
          <p:nvPr/>
        </p:nvSpPr>
        <p:spPr>
          <a:xfrm>
            <a:off x="5542486" y="3336451"/>
            <a:ext cx="2636073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12.31~01.02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a아메리카노M" pitchFamily="18" charset="-127"/>
              <a:ea typeface="a아메리카노M" pitchFamily="18" charset="-127"/>
              <a:cs typeface="Roboto black"/>
            </a:endParaRPr>
          </a:p>
        </p:txBody>
      </p:sp>
      <p:sp>
        <p:nvSpPr>
          <p:cNvPr id="58" name="Rectangle 64"/>
          <p:cNvSpPr/>
          <p:nvPr/>
        </p:nvSpPr>
        <p:spPr>
          <a:xfrm>
            <a:off x="4857331" y="1765951"/>
            <a:ext cx="2705353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12.24~01.02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a아메리카노M" pitchFamily="18" charset="-127"/>
              <a:ea typeface="a아메리카노M" pitchFamily="18" charset="-127"/>
              <a:cs typeface="Roboto black"/>
            </a:endParaRPr>
          </a:p>
        </p:txBody>
      </p:sp>
      <p:sp>
        <p:nvSpPr>
          <p:cNvPr id="59" name="Rectangle 64"/>
          <p:cNvSpPr/>
          <p:nvPr/>
        </p:nvSpPr>
        <p:spPr>
          <a:xfrm>
            <a:off x="2590339" y="1346398"/>
            <a:ext cx="2543632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12.13~12.23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a아메리카노M" pitchFamily="18" charset="-127"/>
              <a:ea typeface="a아메리카노M" pitchFamily="18" charset="-127"/>
              <a:cs typeface="Roboto black"/>
            </a:endParaRPr>
          </a:p>
        </p:txBody>
      </p:sp>
      <p:sp>
        <p:nvSpPr>
          <p:cNvPr id="60" name="Rectangle 64"/>
          <p:cNvSpPr/>
          <p:nvPr/>
        </p:nvSpPr>
        <p:spPr>
          <a:xfrm>
            <a:off x="163199" y="792795"/>
            <a:ext cx="2512321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아메리카노M" pitchFamily="18" charset="-127"/>
                <a:ea typeface="a아메리카노M" pitchFamily="18" charset="-127"/>
                <a:cs typeface="Roboto black"/>
              </a:rPr>
              <a:t>12.02~12.13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a아메리카노M" pitchFamily="18" charset="-127"/>
              <a:ea typeface="a아메리카노M" pitchFamily="18" charset="-127"/>
              <a:cs typeface="Roboto black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26189" y="330501"/>
            <a:ext cx="8291622" cy="378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kern="1200" dirty="0">
                <a:solidFill>
                  <a:schemeClr val="bg1"/>
                </a:solidFill>
                <a:effectLst/>
                <a:latin typeface="나눔바른고딕" pitchFamily="50" charset="-127"/>
                <a:ea typeface="나눔바른고딕" pitchFamily="50" charset="-127"/>
                <a:cs typeface="+mj-cs"/>
              </a:defRPr>
            </a:lvl1pPr>
          </a:lstStyle>
          <a:p>
            <a:r>
              <a:rPr lang="ko-KR" altLang="en-US" b="1" dirty="0" smtClean="0">
                <a:latin typeface="a말머리3" pitchFamily="18" charset="-127"/>
                <a:ea typeface="a말머리3" pitchFamily="18" charset="-127"/>
                <a:cs typeface="Arial" panose="020B0604020202020204" pitchFamily="34" charset="0"/>
              </a:rPr>
              <a:t>개발 일정</a:t>
            </a:r>
            <a:endParaRPr lang="ko-KR" altLang="en-US" b="1" dirty="0">
              <a:latin typeface="a말머리3" pitchFamily="18" charset="-127"/>
              <a:ea typeface="a말머리3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5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캡쳐\java\20200103_1227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622" y="1275606"/>
            <a:ext cx="639475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D:\캡쳐\java\20200103_1147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41980"/>
            <a:ext cx="3528392" cy="14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D:\캡쳐\java\20200103_1149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325534"/>
            <a:ext cx="3981083" cy="151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D:\캡쳐\java\20200103_113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28" y="1446550"/>
            <a:ext cx="3950631" cy="335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08104" y="1815666"/>
            <a:ext cx="3024336" cy="140415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좋아요 기능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리스트 종료일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자동 삭제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3)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추후 개발 예정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62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012" y="2217807"/>
            <a:ext cx="5161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유저 추천 카페 게시판</a:t>
            </a:r>
            <a:endParaRPr lang="ko-KR" altLang="en-US" sz="4000" dirty="0">
              <a:solidFill>
                <a:schemeClr val="bg1"/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03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C:/Users/hong/AppData/Roaming/PolarisOffice/ETemp/6548_19058208/fImage1593284895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76097" y="1131590"/>
            <a:ext cx="6995107" cy="2986544"/>
          </a:xfrm>
          <a:prstGeom prst="rect">
            <a:avLst/>
          </a:prstGeom>
          <a:noFill/>
        </p:spPr>
      </p:pic>
      <p:sp>
        <p:nvSpPr>
          <p:cNvPr id="11" name="도형 10"/>
          <p:cNvSpPr>
            <a:spLocks/>
          </p:cNvSpPr>
          <p:nvPr/>
        </p:nvSpPr>
        <p:spPr>
          <a:xfrm>
            <a:off x="1440232" y="1636775"/>
            <a:ext cx="2195664" cy="251800"/>
          </a:xfrm>
          <a:prstGeom prst="rect">
            <a:avLst/>
          </a:prstGeom>
          <a:noFill/>
          <a:ln w="25400" cap="flat" cmpd="sng">
            <a:solidFill>
              <a:srgbClr val="36B7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3635896" y="1630394"/>
            <a:ext cx="1335524" cy="251800"/>
          </a:xfrm>
          <a:prstGeom prst="rect">
            <a:avLst/>
          </a:prstGeom>
          <a:noFill/>
          <a:ln w="25400" cap="flat" cmpd="sng">
            <a:solidFill>
              <a:srgbClr val="36B7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12" descr="C:/Users/hong/AppData/Roaming/PolarisOffice/ETemp/6548_19058208/fImage396124898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94" t="52584" r="5000" b="481"/>
          <a:stretch>
            <a:fillRect/>
          </a:stretch>
        </p:blipFill>
        <p:spPr>
          <a:xfrm>
            <a:off x="1374143" y="4279364"/>
            <a:ext cx="6978011" cy="515998"/>
          </a:xfrm>
          <a:prstGeom prst="rect">
            <a:avLst/>
          </a:prstGeom>
          <a:noFill/>
        </p:spPr>
      </p:pic>
      <p:sp>
        <p:nvSpPr>
          <p:cNvPr id="14" name="도형 13"/>
          <p:cNvSpPr>
            <a:spLocks/>
          </p:cNvSpPr>
          <p:nvPr/>
        </p:nvSpPr>
        <p:spPr>
          <a:xfrm>
            <a:off x="1361834" y="4540228"/>
            <a:ext cx="1078452" cy="251800"/>
          </a:xfrm>
          <a:prstGeom prst="rect">
            <a:avLst/>
          </a:prstGeom>
          <a:noFill/>
          <a:ln w="25400" cap="flat" cmpd="sng">
            <a:solidFill>
              <a:srgbClr val="36B7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4649783" y="4342108"/>
            <a:ext cx="1078452" cy="251800"/>
          </a:xfrm>
          <a:prstGeom prst="rect">
            <a:avLst/>
          </a:prstGeom>
          <a:noFill/>
          <a:ln w="25400" cap="flat" cmpd="sng">
            <a:solidFill>
              <a:srgbClr val="36B7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46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/>
          </p:cNvSpPr>
          <p:nvPr/>
        </p:nvSpPr>
        <p:spPr>
          <a:xfrm>
            <a:off x="3542665" y="1757098"/>
            <a:ext cx="1487170" cy="280035"/>
          </a:xfrm>
          <a:prstGeom prst="rect">
            <a:avLst/>
          </a:prstGeom>
          <a:noFill/>
          <a:ln w="25400" cap="flat" cmpd="sng">
            <a:solidFill>
              <a:srgbClr val="36B7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1" y="1194647"/>
            <a:ext cx="7325995" cy="3063240"/>
          </a:xfrm>
          <a:prstGeom prst="rect">
            <a:avLst/>
          </a:prstGeom>
          <a:noFill/>
        </p:spPr>
      </p:pic>
      <p:sp>
        <p:nvSpPr>
          <p:cNvPr id="11" name="도형 10"/>
          <p:cNvSpPr>
            <a:spLocks/>
          </p:cNvSpPr>
          <p:nvPr/>
        </p:nvSpPr>
        <p:spPr>
          <a:xfrm>
            <a:off x="1427480" y="1822344"/>
            <a:ext cx="2025650" cy="217170"/>
          </a:xfrm>
          <a:prstGeom prst="rect">
            <a:avLst/>
          </a:prstGeom>
          <a:noFill/>
          <a:ln w="25400" cap="flat" cmpd="sng">
            <a:solidFill>
              <a:srgbClr val="36B7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1424306" y="3877839"/>
            <a:ext cx="1030605" cy="217170"/>
          </a:xfrm>
          <a:prstGeom prst="rect">
            <a:avLst/>
          </a:prstGeom>
          <a:noFill/>
          <a:ln w="25400" cap="flat" cmpd="sng">
            <a:solidFill>
              <a:srgbClr val="36B7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7875271" y="1804723"/>
            <a:ext cx="669925" cy="291465"/>
          </a:xfrm>
          <a:prstGeom prst="rect">
            <a:avLst/>
          </a:prstGeom>
          <a:noFill/>
          <a:ln w="25400" cap="flat" cmpd="sng">
            <a:solidFill>
              <a:srgbClr val="36B7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6" y="1150356"/>
            <a:ext cx="678815" cy="434340"/>
          </a:xfrm>
          <a:prstGeom prst="rect">
            <a:avLst/>
          </a:prstGeom>
          <a:solidFill>
            <a:srgbClr val="000000"/>
          </a:solidFill>
          <a:ln w="2857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</p:pic>
      <p:cxnSp>
        <p:nvCxnSpPr>
          <p:cNvPr id="17" name="도형 16"/>
          <p:cNvCxnSpPr>
            <a:stCxn id="16" idx="2"/>
            <a:endCxn id="15" idx="0"/>
          </p:cNvCxnSpPr>
          <p:nvPr/>
        </p:nvCxnSpPr>
        <p:spPr>
          <a:xfrm flipH="1">
            <a:off x="8209916" y="1584219"/>
            <a:ext cx="527685" cy="220980"/>
          </a:xfrm>
          <a:prstGeom prst="straightConnector1">
            <a:avLst/>
          </a:prstGeom>
          <a:ln w="2540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>
            <a:stCxn id="19" idx="0"/>
          </p:cNvCxnSpPr>
          <p:nvPr/>
        </p:nvCxnSpPr>
        <p:spPr>
          <a:xfrm flipH="1" flipV="1">
            <a:off x="1890395" y="4076912"/>
            <a:ext cx="544830" cy="363379"/>
          </a:xfrm>
          <a:prstGeom prst="straightConnector1">
            <a:avLst/>
          </a:prstGeom>
          <a:ln w="2540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20" y="4439815"/>
            <a:ext cx="2620010" cy="329089"/>
          </a:xfrm>
          <a:prstGeom prst="rect">
            <a:avLst/>
          </a:prstGeom>
          <a:noFill/>
          <a:ln w="2857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8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9" y="1609061"/>
            <a:ext cx="8016240" cy="3025140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42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/>
          </p:cNvSpPr>
          <p:nvPr/>
        </p:nvSpPr>
        <p:spPr>
          <a:xfrm>
            <a:off x="3122930" y="1495425"/>
            <a:ext cx="1487170" cy="280035"/>
          </a:xfrm>
          <a:prstGeom prst="rect">
            <a:avLst/>
          </a:prstGeom>
          <a:noFill/>
          <a:ln w="25400" cap="flat" cmpd="sng">
            <a:solidFill>
              <a:srgbClr val="36B7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14047"/>
            <a:ext cx="6860242" cy="3829892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70" y="2175510"/>
            <a:ext cx="3763010" cy="736283"/>
          </a:xfrm>
          <a:prstGeom prst="rect">
            <a:avLst/>
          </a:prstGeom>
          <a:noFill/>
          <a:ln w="2857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</p:pic>
      <p:cxnSp>
        <p:nvCxnSpPr>
          <p:cNvPr id="15" name="도형 14"/>
          <p:cNvCxnSpPr>
            <a:stCxn id="14" idx="2"/>
          </p:cNvCxnSpPr>
          <p:nvPr/>
        </p:nvCxnSpPr>
        <p:spPr>
          <a:xfrm flipH="1">
            <a:off x="1750695" y="2911316"/>
            <a:ext cx="3446780" cy="428625"/>
          </a:xfrm>
          <a:prstGeom prst="straightConnector1">
            <a:avLst/>
          </a:prstGeom>
          <a:ln w="2540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81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1552976" y="773456"/>
            <a:ext cx="279082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 err="1" smtClean="0">
                <a:latin typeface="맑은 고딕" charset="0"/>
                <a:ea typeface="맑은 고딕" charset="0"/>
              </a:rPr>
              <a:t>View.jsp</a:t>
            </a:r>
            <a:r>
              <a:rPr lang="ko-KR" altLang="en-US" sz="1800" dirty="0" smtClean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624" y="51470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83518"/>
            <a:ext cx="5112568" cy="4444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71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35818"/>
            <a:ext cx="7521575" cy="1828324"/>
          </a:xfrm>
          <a:prstGeom prst="rect">
            <a:avLst/>
          </a:prstGeom>
          <a:noFill/>
        </p:spPr>
      </p:pic>
      <p:sp>
        <p:nvSpPr>
          <p:cNvPr id="11" name="TextBox 10"/>
          <p:cNvSpPr txBox="1">
            <a:spLocks/>
          </p:cNvSpPr>
          <p:nvPr/>
        </p:nvSpPr>
        <p:spPr>
          <a:xfrm>
            <a:off x="1349335" y="724377"/>
            <a:ext cx="279082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UserCafeController</a:t>
            </a: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3707904" y="4738424"/>
            <a:ext cx="186055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UserLikeService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637" y="2930251"/>
            <a:ext cx="4544695" cy="1874520"/>
          </a:xfrm>
          <a:prstGeom prst="rect">
            <a:avLst/>
          </a:prstGeom>
          <a:noFill/>
        </p:spPr>
      </p:pic>
      <p:sp>
        <p:nvSpPr>
          <p:cNvPr id="14" name="TextBox 13"/>
          <p:cNvSpPr txBox="1">
            <a:spLocks/>
          </p:cNvSpPr>
          <p:nvPr/>
        </p:nvSpPr>
        <p:spPr>
          <a:xfrm>
            <a:off x="1400472" y="2990348"/>
            <a:ext cx="2738120" cy="1754326"/>
          </a:xfrm>
          <a:prstGeom prst="rect">
            <a:avLst/>
          </a:prstGeom>
          <a:noFill/>
          <a:ln w="2857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오류: else{}괄호 없어서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Result=0로 계속 반환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-&gt; (좋아요 한 적 없음으로 반환되어) 다시 view</a:t>
            </a:r>
            <a:r>
              <a:rPr lang="ko-KR" altLang="en-US" sz="1800" dirty="0" err="1">
                <a:latin typeface="맑은 고딕" charset="0"/>
                <a:ea typeface="맑은 고딕" charset="0"/>
              </a:rPr>
              <a:t>봤을때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 항상 </a:t>
            </a:r>
            <a:r>
              <a:rPr lang="ko-KR" altLang="en-US" sz="1800" dirty="0" err="1">
                <a:latin typeface="맑은 고딕" charset="0"/>
                <a:ea typeface="맑은 고딕" charset="0"/>
              </a:rPr>
              <a:t>빈하트로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 표시됨</a:t>
            </a:r>
          </a:p>
        </p:txBody>
      </p:sp>
      <p:cxnSp>
        <p:nvCxnSpPr>
          <p:cNvPr id="15" name="도형 14"/>
          <p:cNvCxnSpPr/>
          <p:nvPr/>
        </p:nvCxnSpPr>
        <p:spPr>
          <a:xfrm flipV="1">
            <a:off x="2728892" y="2336933"/>
            <a:ext cx="1642745" cy="637223"/>
          </a:xfrm>
          <a:prstGeom prst="straightConnector1">
            <a:avLst/>
          </a:prstGeom>
          <a:ln w="2540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11731" y="40395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8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886461" y="1900813"/>
            <a:ext cx="279082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UserCafeDAO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6" y="2283718"/>
            <a:ext cx="6737985" cy="2237899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1731" y="40395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핵심 소스 및 오류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67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>
            <a:spLocks/>
          </p:cNvSpPr>
          <p:nvPr/>
        </p:nvSpPr>
        <p:spPr>
          <a:xfrm>
            <a:off x="426189" y="519522"/>
            <a:ext cx="8291622" cy="378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kern="1200" dirty="0">
                <a:solidFill>
                  <a:schemeClr val="bg1"/>
                </a:solidFill>
                <a:effectLst/>
                <a:latin typeface="나눔바른고딕" pitchFamily="50" charset="-127"/>
                <a:ea typeface="나눔바른고딕" pitchFamily="50" charset="-127"/>
                <a:cs typeface="+mj-cs"/>
              </a:defRPr>
            </a:lvl1pPr>
          </a:lstStyle>
          <a:p>
            <a:r>
              <a:rPr lang="ko-KR" altLang="en-US" b="1" dirty="0" smtClean="0">
                <a:latin typeface="a프로젝트" pitchFamily="18" charset="-127"/>
                <a:ea typeface="a프로젝트" pitchFamily="18" charset="-127"/>
                <a:cs typeface="Arial" panose="020B0604020202020204" pitchFamily="34" charset="0"/>
              </a:rPr>
              <a:t>사용 리소스</a:t>
            </a:r>
            <a:endParaRPr lang="ko-KR" altLang="en-US" b="1" dirty="0">
              <a:latin typeface="a프로젝트" pitchFamily="18" charset="-127"/>
              <a:ea typeface="a프로젝트" pitchFamily="18" charset="-127"/>
              <a:cs typeface="Arial" panose="020B0604020202020204" pitchFamily="34" charset="0"/>
            </a:endParaRPr>
          </a:p>
        </p:txBody>
      </p:sp>
      <p:pic>
        <p:nvPicPr>
          <p:cNvPr id="18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77309" y="2434040"/>
            <a:ext cx="966900" cy="70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97"/>
          <p:cNvPicPr preferRelativeResize="0"/>
          <p:nvPr/>
        </p:nvPicPr>
        <p:blipFill rotWithShape="1">
          <a:blip r:embed="rId3">
            <a:alphaModFix/>
          </a:blip>
          <a:srcRect l="13828" t="6121" r="5772" b="5804"/>
          <a:stretch/>
        </p:blipFill>
        <p:spPr>
          <a:xfrm>
            <a:off x="1693133" y="2426023"/>
            <a:ext cx="874038" cy="71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965" y="3497443"/>
            <a:ext cx="1605276" cy="7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01"/>
          <p:cNvPicPr preferRelativeResize="0"/>
          <p:nvPr/>
        </p:nvPicPr>
        <p:blipFill rotWithShape="1">
          <a:blip r:embed="rId5">
            <a:alphaModFix/>
          </a:blip>
          <a:srcRect l="17184" t="8757" r="12069" b="8467"/>
          <a:stretch/>
        </p:blipFill>
        <p:spPr>
          <a:xfrm>
            <a:off x="4104597" y="3569536"/>
            <a:ext cx="874025" cy="76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4" descr="tomca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10" y="3466976"/>
            <a:ext cx="2592287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eclipse logo 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64" y="1707654"/>
            <a:ext cx="2414526" cy="42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java8 logo png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72" y="2200326"/>
            <a:ext cx="1482133" cy="120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HTML5 logo png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03" y="1329613"/>
            <a:ext cx="1203339" cy="9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2" descr="css3 logo png에 대한 이미지 검색결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4" descr="css3 logo png에 대한 이미지 검색결과"/>
          <p:cNvSpPr>
            <a:spLocks noChangeAspect="1" noChangeArrowheads="1"/>
          </p:cNvSpPr>
          <p:nvPr/>
        </p:nvSpPr>
        <p:spPr bwMode="auto">
          <a:xfrm>
            <a:off x="3206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8" descr="css3 logo png에 대한 이미지 검색결과"/>
          <p:cNvSpPr>
            <a:spLocks noChangeAspect="1" noChangeArrowheads="1"/>
          </p:cNvSpPr>
          <p:nvPr/>
        </p:nvSpPr>
        <p:spPr bwMode="auto">
          <a:xfrm>
            <a:off x="6254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596" name="Picture 20" descr="css3 logo png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79" y="1329613"/>
            <a:ext cx="858505" cy="9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8" name="Picture 22" descr="kakao map api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678" y="2434040"/>
            <a:ext cx="1811983" cy="71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5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f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92"/>
            <a:ext cx="9161332" cy="51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672" y="-2592"/>
            <a:ext cx="9161332" cy="5146092"/>
          </a:xfrm>
          <a:prstGeom prst="rect">
            <a:avLst/>
          </a:prstGeom>
          <a:solidFill>
            <a:schemeClr val="bg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5365" y="921452"/>
            <a:ext cx="3100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3)</a:t>
            </a:r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 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추후 개발 예정</a:t>
            </a:r>
            <a:r>
              <a:rPr lang="en-US" altLang="ko-KR" sz="2800" dirty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 </a:t>
            </a:r>
            <a:endParaRPr lang="ko-KR" altLang="en-US" sz="2800" dirty="0">
              <a:solidFill>
                <a:srgbClr val="F5D39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161" y="1343389"/>
            <a:ext cx="64395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err="1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글보기에서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다음글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보기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이전글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보기 기능 추가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err="1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글보기에서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엔터키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쳐도 </a:t>
            </a:r>
            <a:r>
              <a:rPr lang="ko-KR" altLang="en-US" sz="2000" dirty="0" err="1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글입력으로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넘어가게 하기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err="1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댓글달기</a:t>
            </a:r>
            <a:r>
              <a:rPr lang="en-US" altLang="ko-KR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지도 및 주소 등 다양한 새로운 기능 시도</a:t>
            </a:r>
            <a:endParaRPr lang="en-US" altLang="ko-KR" sz="2000" dirty="0" smtClean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37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7926" y="2217807"/>
            <a:ext cx="5468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동네 카페</a:t>
            </a:r>
            <a:r>
              <a:rPr lang="en-US" altLang="ko-KR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(</a:t>
            </a:r>
            <a:r>
              <a:rPr lang="ko-KR" altLang="en-US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카페 리스트</a:t>
            </a:r>
            <a:r>
              <a:rPr lang="en-US" altLang="ko-KR" sz="4000" dirty="0" smtClean="0">
                <a:solidFill>
                  <a:schemeClr val="bg1"/>
                </a:solidFill>
                <a:latin typeface="a프로젝트" pitchFamily="18" charset="-127"/>
                <a:ea typeface="a프로젝트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59632" y="987574"/>
            <a:ext cx="695972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&lt;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관리자</a:t>
            </a: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&gt;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관리자만 글 등록</a:t>
            </a: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수정</a:t>
            </a: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삭제 가능</a:t>
            </a:r>
            <a:endParaRPr lang="en-US" altLang="ko-KR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목록은 이미지 갤러리 형식으로 나타냄</a:t>
            </a:r>
            <a:endParaRPr lang="en-US" altLang="ko-KR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상세페이지에서는 해당 가게 위치를 지도</a:t>
            </a: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kakao</a:t>
            </a: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 Map)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로 표기 </a:t>
            </a:r>
            <a:endParaRPr lang="en-US" altLang="ko-KR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ko-KR" altLang="en-US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2715766"/>
            <a:ext cx="5628464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&lt;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회원</a:t>
            </a: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&gt;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상위 해시태그를 통해 검색 가능</a:t>
            </a:r>
            <a:endParaRPr lang="en-US" altLang="ko-KR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상세페이지에서 해시태그를 클릭하여 </a:t>
            </a:r>
            <a:r>
              <a:rPr lang="ko-KR" altLang="en-US" dirty="0" err="1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재검색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 가능</a:t>
            </a:r>
            <a:endParaRPr lang="en-US" altLang="ko-KR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 err="1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댓글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 쓰기 가능</a:t>
            </a:r>
            <a:endParaRPr lang="en-US" altLang="ko-KR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본인의 </a:t>
            </a:r>
            <a:r>
              <a:rPr lang="ko-KR" altLang="en-US" dirty="0" err="1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댓글만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 수정</a:t>
            </a: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삭제 가능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1731" y="403957"/>
            <a:ext cx="228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개발 내용 </a:t>
            </a:r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- Cafe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72573" y="2041526"/>
            <a:ext cx="8798854" cy="1809854"/>
            <a:chOff x="-180528" y="1124745"/>
            <a:chExt cx="10207819" cy="2799556"/>
          </a:xfrm>
        </p:grpSpPr>
        <p:pic>
          <p:nvPicPr>
            <p:cNvPr id="10" name="Picture 2" descr="C:\Users\hong\Desktop\동네카페\0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" r="1793" b="64374"/>
            <a:stretch/>
          </p:blipFill>
          <p:spPr bwMode="auto">
            <a:xfrm>
              <a:off x="-180528" y="1124745"/>
              <a:ext cx="10207819" cy="279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hong\Desktop\동네카페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74" y="2775595"/>
              <a:ext cx="628650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5492917" y="1939429"/>
            <a:ext cx="1465116" cy="618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948264" y="1905569"/>
            <a:ext cx="915698" cy="2747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678" y="2688963"/>
            <a:ext cx="318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prstClr val="black"/>
                </a:solidFill>
              </a:rPr>
              <a:t>관리자 로그인 시</a:t>
            </a:r>
            <a:endParaRPr lang="en-US" altLang="ko-KR" dirty="0">
              <a:solidFill>
                <a:prstClr val="black"/>
              </a:solidFill>
            </a:endParaRPr>
          </a:p>
          <a:p>
            <a:pPr algn="r"/>
            <a:r>
              <a:rPr lang="ko-KR" altLang="en-US" dirty="0">
                <a:solidFill>
                  <a:prstClr val="black"/>
                </a:solidFill>
              </a:rPr>
              <a:t>카페 추가 메뉴 나타남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27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Picture 2" descr="C:\Users\hong\Desktop\동네카페\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/>
          <a:stretch/>
        </p:blipFill>
        <p:spPr bwMode="auto">
          <a:xfrm>
            <a:off x="255386" y="772288"/>
            <a:ext cx="5037258" cy="41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ong\Desktop\동네카페\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1" y="1722406"/>
            <a:ext cx="5114925" cy="319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39552" y="3759882"/>
            <a:ext cx="1368152" cy="154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907704" y="3759882"/>
            <a:ext cx="3600400" cy="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07821" y="3780189"/>
            <a:ext cx="318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prstClr val="black"/>
                </a:solidFill>
              </a:rPr>
              <a:t>첨부파일 버튼 클릭 시 </a:t>
            </a:r>
            <a:endParaRPr lang="en-US" altLang="ko-KR" dirty="0">
              <a:solidFill>
                <a:prstClr val="black"/>
              </a:solidFill>
            </a:endParaRPr>
          </a:p>
          <a:p>
            <a:pPr algn="r"/>
            <a:r>
              <a:rPr lang="ko-KR" altLang="en-US" dirty="0">
                <a:solidFill>
                  <a:prstClr val="black"/>
                </a:solidFill>
              </a:rPr>
              <a:t>파일 삽입 가능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5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pic>
        <p:nvPicPr>
          <p:cNvPr id="5" name="Picture 3" descr="C:\Users\hong\Desktop\동네카페\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28" y="3993552"/>
            <a:ext cx="7021513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ong\Desktop\동네카페\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84"/>
          <a:stretch/>
        </p:blipFill>
        <p:spPr bwMode="auto">
          <a:xfrm>
            <a:off x="435500" y="2859427"/>
            <a:ext cx="4210805" cy="105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397842" y="2913011"/>
            <a:ext cx="1692188" cy="27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090030" y="3183040"/>
            <a:ext cx="2269118" cy="11345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6304" y="3409037"/>
            <a:ext cx="318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Space bar </a:t>
            </a:r>
            <a:r>
              <a:rPr lang="ko-KR" altLang="en-US" dirty="0">
                <a:solidFill>
                  <a:prstClr val="black"/>
                </a:solidFill>
              </a:rPr>
              <a:t>또는</a:t>
            </a:r>
            <a:r>
              <a:rPr lang="en-US" altLang="ko-KR" dirty="0">
                <a:solidFill>
                  <a:prstClr val="black"/>
                </a:solidFill>
              </a:rPr>
              <a:t> Enter </a:t>
            </a:r>
            <a:r>
              <a:rPr lang="ko-KR" altLang="en-US" dirty="0">
                <a:solidFill>
                  <a:prstClr val="black"/>
                </a:solidFill>
              </a:rPr>
              <a:t>시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해시태그 등록</a:t>
            </a:r>
          </a:p>
        </p:txBody>
      </p:sp>
      <p:pic>
        <p:nvPicPr>
          <p:cNvPr id="14" name="Picture 4" descr="C:\Users\hong\Desktop\동네카페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00" y="699186"/>
            <a:ext cx="4210805" cy="99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ong\Desktop\동네카페\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585" y="1776572"/>
            <a:ext cx="4744963" cy="97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64100" y="1111173"/>
            <a:ext cx="1128277" cy="396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592376" y="1309639"/>
            <a:ext cx="2328214" cy="9464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69563" y="1414734"/>
            <a:ext cx="318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X </a:t>
            </a:r>
            <a:r>
              <a:rPr lang="ko-KR" altLang="en-US" dirty="0">
                <a:solidFill>
                  <a:prstClr val="black"/>
                </a:solidFill>
              </a:rPr>
              <a:t>표시 누르면 해시태그 삭제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136992" y="4569972"/>
            <a:ext cx="504056" cy="380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04249" y="4244081"/>
            <a:ext cx="203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prstClr val="black"/>
                </a:solidFill>
              </a:rPr>
              <a:t>등록버튼 누르면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1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1362" y="1221601"/>
            <a:ext cx="7998473" cy="3281282"/>
            <a:chOff x="-795338" y="423762"/>
            <a:chExt cx="10210801" cy="5585153"/>
          </a:xfrm>
        </p:grpSpPr>
        <p:pic>
          <p:nvPicPr>
            <p:cNvPr id="10" name="Picture 2" descr="C:\Users\hong\Desktop\동네카페\06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22" b="24751"/>
            <a:stretch/>
          </p:blipFill>
          <p:spPr bwMode="auto">
            <a:xfrm>
              <a:off x="-795338" y="423762"/>
              <a:ext cx="10210801" cy="5585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hong\Desktop\동네카페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2439" y="1445197"/>
              <a:ext cx="628650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-468560" y="5011614"/>
              <a:ext cx="2739792" cy="997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Picture 4" descr="C:\Users\hong\Desktop\동네카페\캡처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3239" y="1834653"/>
              <a:ext cx="2038350" cy="354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6" name="Picture 2" descr="C:\Users\hong\Desktop\동네카페\0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 t="9685" r="24083" b="8269"/>
          <a:stretch/>
        </p:blipFill>
        <p:spPr bwMode="auto">
          <a:xfrm>
            <a:off x="220572" y="843558"/>
            <a:ext cx="4290598" cy="383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67545" y="1005576"/>
            <a:ext cx="1128277" cy="396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635896" y="2760771"/>
            <a:ext cx="1512168" cy="164718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15321" y="3057804"/>
            <a:ext cx="3188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필요 내용들을 </a:t>
            </a:r>
            <a:r>
              <a:rPr lang="ko-KR" altLang="en-US" dirty="0" err="1">
                <a:solidFill>
                  <a:prstClr val="black"/>
                </a:solidFill>
              </a:rPr>
              <a:t>미기입하면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경고가 나타나며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해당 위치에 </a:t>
            </a:r>
            <a:r>
              <a:rPr lang="en-US" altLang="ko-KR" dirty="0">
                <a:solidFill>
                  <a:prstClr val="black"/>
                </a:solidFill>
              </a:rPr>
              <a:t>focus</a:t>
            </a:r>
            <a:r>
              <a:rPr lang="ko-KR" altLang="en-US" dirty="0">
                <a:solidFill>
                  <a:prstClr val="black"/>
                </a:solidFill>
              </a:rPr>
              <a:t>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7544" y="3622166"/>
            <a:ext cx="2233600" cy="785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8030" y="4413474"/>
            <a:ext cx="348382" cy="165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5" name="Picture 3" descr="C:\Users\hong\Desktop\동네카페\0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23" r="27642" b="77876"/>
          <a:stretch/>
        </p:blipFill>
        <p:spPr bwMode="auto">
          <a:xfrm>
            <a:off x="4532916" y="696763"/>
            <a:ext cx="4435956" cy="6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ong\Desktop\동네카페\1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9" r="28025" b="78107"/>
          <a:stretch/>
        </p:blipFill>
        <p:spPr bwMode="auto">
          <a:xfrm>
            <a:off x="4576636" y="1407692"/>
            <a:ext cx="4412428" cy="56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hong\Desktop\동네카페\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7" r="27828" b="78564"/>
          <a:stretch/>
        </p:blipFill>
        <p:spPr bwMode="auto">
          <a:xfrm>
            <a:off x="4564514" y="2063533"/>
            <a:ext cx="4424551" cy="56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19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6" name="Picture 3" descr="C:\Users\hong\Desktop\동네카페\1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1"/>
          <a:stretch/>
        </p:blipFill>
        <p:spPr bwMode="auto">
          <a:xfrm>
            <a:off x="4022502" y="2655919"/>
            <a:ext cx="4945700" cy="24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ong\Desktop\동네카페\3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12"/>
          <a:stretch/>
        </p:blipFill>
        <p:spPr bwMode="auto">
          <a:xfrm>
            <a:off x="243436" y="800401"/>
            <a:ext cx="3595374" cy="285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555776" y="1741848"/>
            <a:ext cx="1294984" cy="1531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838810" y="2085696"/>
            <a:ext cx="517166" cy="5702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97393" y="1678310"/>
            <a:ext cx="318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해당 리스트 클릭 시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상세페이지로 전환</a:t>
            </a:r>
          </a:p>
        </p:txBody>
      </p:sp>
    </p:spTree>
    <p:extLst>
      <p:ext uri="{BB962C8B-B14F-4D97-AF65-F5344CB8AC3E}">
        <p14:creationId xmlns:p14="http://schemas.microsoft.com/office/powerpoint/2010/main" val="26234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Picture 3" descr="C:\Users\hong\Desktop\동네카페\1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t="11410" r="4854" b="50415"/>
          <a:stretch/>
        </p:blipFill>
        <p:spPr bwMode="auto">
          <a:xfrm>
            <a:off x="755577" y="789552"/>
            <a:ext cx="7724633" cy="18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596013" y="2193708"/>
            <a:ext cx="1152128" cy="270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6013" y="1907507"/>
            <a:ext cx="318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관리자인 경우에만 나타남</a:t>
            </a:r>
          </a:p>
        </p:txBody>
      </p:sp>
      <p:pic>
        <p:nvPicPr>
          <p:cNvPr id="12" name="Picture 2" descr="C:\Users\hong\Desktop\동네카페\2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" t="11938" r="331" b="49193"/>
          <a:stretch/>
        </p:blipFill>
        <p:spPr bwMode="auto">
          <a:xfrm>
            <a:off x="755576" y="2765665"/>
            <a:ext cx="7740497" cy="19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596013" y="4229337"/>
            <a:ext cx="1152128" cy="270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25936" y="3820421"/>
            <a:ext cx="2376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일반화원인 경우에만</a:t>
            </a:r>
          </a:p>
        </p:txBody>
      </p:sp>
    </p:spTree>
    <p:extLst>
      <p:ext uri="{BB962C8B-B14F-4D97-AF65-F5344CB8AC3E}">
        <p14:creationId xmlns:p14="http://schemas.microsoft.com/office/powerpoint/2010/main" val="226596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구부러진 연결선 68"/>
          <p:cNvCxnSpPr>
            <a:stCxn id="18" idx="3"/>
            <a:endCxn id="11" idx="1"/>
          </p:cNvCxnSpPr>
          <p:nvPr/>
        </p:nvCxnSpPr>
        <p:spPr>
          <a:xfrm flipV="1">
            <a:off x="2677104" y="3554588"/>
            <a:ext cx="2402103" cy="1131712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164307" y="721807"/>
            <a:ext cx="550069" cy="335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580" y="1057275"/>
            <a:ext cx="1457326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900" dirty="0"/>
              <a:t>/member/login.do</a:t>
            </a:r>
          </a:p>
          <a:p>
            <a:r>
              <a:rPr lang="en-US" altLang="ko-KR" sz="900" dirty="0"/>
              <a:t>/member/join.do</a:t>
            </a:r>
          </a:p>
          <a:p>
            <a:r>
              <a:rPr lang="en-US" altLang="ko-KR" sz="900" dirty="0"/>
              <a:t>/member/info.do</a:t>
            </a:r>
          </a:p>
          <a:p>
            <a:r>
              <a:rPr lang="en-US" altLang="ko-KR" sz="900" dirty="0"/>
              <a:t>/member/list.do</a:t>
            </a:r>
          </a:p>
          <a:p>
            <a:r>
              <a:rPr lang="en-US" altLang="ko-KR" sz="900" dirty="0"/>
              <a:t>/member/update.do</a:t>
            </a:r>
          </a:p>
          <a:p>
            <a:r>
              <a:rPr lang="en-US" altLang="ko-KR" sz="900" dirty="0"/>
              <a:t>/member/pwUpdate.do</a:t>
            </a:r>
          </a:p>
          <a:p>
            <a:r>
              <a:rPr lang="en-US" altLang="ko-KR" sz="900" dirty="0"/>
              <a:t>/member/findId.do</a:t>
            </a:r>
          </a:p>
          <a:p>
            <a:r>
              <a:rPr lang="en-US" altLang="ko-KR" sz="900" dirty="0"/>
              <a:t>/member/findPw.do</a:t>
            </a:r>
            <a:endParaRPr lang="ko-KR" altLang="en-US" sz="9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95953"/>
              </p:ext>
            </p:extLst>
          </p:nvPr>
        </p:nvGraphicFramePr>
        <p:xfrm>
          <a:off x="3250969" y="138686"/>
          <a:ext cx="1671638" cy="12039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71638"/>
              </a:tblGrid>
              <a:tr h="27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Servlet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8915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FrontController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err="1" smtClean="0"/>
                        <a:t>memberController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err="1" smtClean="0"/>
                        <a:t>ajaxController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service()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485876"/>
              </p:ext>
            </p:extLst>
          </p:nvPr>
        </p:nvGraphicFramePr>
        <p:xfrm>
          <a:off x="6565107" y="230278"/>
          <a:ext cx="1364456" cy="77724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364456"/>
              </a:tblGrid>
              <a:tr h="2743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DBUtil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getConnection</a:t>
                      </a:r>
                      <a:r>
                        <a:rPr lang="en-US" altLang="ko-KR" sz="1400" dirty="0" smtClean="0"/>
                        <a:t>()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원통 5"/>
          <p:cNvSpPr/>
          <p:nvPr/>
        </p:nvSpPr>
        <p:spPr>
          <a:xfrm>
            <a:off x="7593807" y="426324"/>
            <a:ext cx="1250156" cy="8643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dirty="0" err="1" smtClean="0"/>
              <a:t>memberDB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982376"/>
              </p:ext>
            </p:extLst>
          </p:nvPr>
        </p:nvGraphicFramePr>
        <p:xfrm>
          <a:off x="7508082" y="1790934"/>
          <a:ext cx="1364456" cy="291084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364456"/>
              </a:tblGrid>
              <a:tr h="27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MemberDAO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5374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login()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join()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idCheck</a:t>
                      </a:r>
                      <a:r>
                        <a:rPr lang="en-US" altLang="ko-KR" sz="1400" dirty="0" smtClean="0"/>
                        <a:t>()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view()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list()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getTotalRow</a:t>
                      </a:r>
                      <a:r>
                        <a:rPr lang="en-US" altLang="ko-KR" sz="1400" dirty="0" smtClean="0"/>
                        <a:t>()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update()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pwUpdate</a:t>
                      </a:r>
                      <a:r>
                        <a:rPr lang="en-US" altLang="ko-KR" sz="1400" dirty="0" smtClean="0"/>
                        <a:t>()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delete()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pwCheck</a:t>
                      </a:r>
                      <a:r>
                        <a:rPr lang="en-US" altLang="ko-KR" sz="1400" dirty="0" smtClean="0"/>
                        <a:t>()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findId</a:t>
                      </a:r>
                      <a:r>
                        <a:rPr lang="en-US" altLang="ko-KR" sz="1400" dirty="0" smtClean="0"/>
                        <a:t>()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findPw</a:t>
                      </a:r>
                      <a:r>
                        <a:rPr lang="en-US" altLang="ko-KR" sz="1400" dirty="0" smtClean="0"/>
                        <a:t>()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27303"/>
              </p:ext>
            </p:extLst>
          </p:nvPr>
        </p:nvGraphicFramePr>
        <p:xfrm>
          <a:off x="5193507" y="684110"/>
          <a:ext cx="1364456" cy="141732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364456"/>
              </a:tblGrid>
              <a:tr h="2743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Beans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1097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daos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services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controllers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Init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생성 </a:t>
                      </a:r>
                      <a:r>
                        <a:rPr lang="en-US" altLang="ko-KR" sz="1400" dirty="0" smtClean="0"/>
                        <a:t>&amp; DI)</a:t>
                      </a:r>
                    </a:p>
                    <a:p>
                      <a:pPr latinLnBrk="1"/>
                      <a:r>
                        <a:rPr lang="en-US" altLang="ko-KR" sz="1400" dirty="0" err="1" smtClean="0"/>
                        <a:t>getController</a:t>
                      </a:r>
                      <a:r>
                        <a:rPr lang="en-US" altLang="ko-KR" sz="1400" dirty="0" smtClean="0"/>
                        <a:t>()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596956"/>
              </p:ext>
            </p:extLst>
          </p:nvPr>
        </p:nvGraphicFramePr>
        <p:xfrm>
          <a:off x="5079207" y="2387347"/>
          <a:ext cx="2135981" cy="233448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135981"/>
              </a:tblGrid>
              <a:tr h="2542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Service</a:t>
                      </a:r>
                      <a:endParaRPr lang="ko-KR" altLang="en-US" sz="1200" dirty="0"/>
                    </a:p>
                  </a:txBody>
                  <a:tcPr marL="68580" marR="68580" marT="34290" marB="34290"/>
                </a:tc>
              </a:tr>
              <a:tr h="2080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MemberDeleteService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err="1" smtClean="0"/>
                        <a:t>MemberFindIdService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err="1" smtClean="0"/>
                        <a:t>MemberFindPwService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err="1" smtClean="0"/>
                        <a:t>MemberIdCheckService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err="1" smtClean="0"/>
                        <a:t>MemberInfoService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err="1" smtClean="0"/>
                        <a:t>MemberListService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err="1" smtClean="0"/>
                        <a:t>MemberLoginService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err="1" smtClean="0"/>
                        <a:t>MemberPwCheckService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err="1" smtClean="0"/>
                        <a:t>MemberPwUpdateService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err="1" smtClean="0"/>
                        <a:t>MemberUpdateService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err="1" smtClean="0"/>
                        <a:t>MemberJoinService</a:t>
                      </a:r>
                      <a:endParaRPr lang="ko-KR" altLang="en-US" sz="12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100900"/>
              </p:ext>
            </p:extLst>
          </p:nvPr>
        </p:nvGraphicFramePr>
        <p:xfrm>
          <a:off x="378619" y="2323053"/>
          <a:ext cx="1628777" cy="248412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28777"/>
              </a:tblGrid>
              <a:tr h="274320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BoardController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125980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loginService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err="1" smtClean="0"/>
                        <a:t>joinService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err="1" smtClean="0"/>
                        <a:t>infoService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err="1" smtClean="0"/>
                        <a:t>listService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err="1" smtClean="0"/>
                        <a:t>updateService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err="1" smtClean="0"/>
                        <a:t>pwUpdateService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err="1" smtClean="0"/>
                        <a:t>deleteService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err="1" smtClean="0"/>
                        <a:t>findIdService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err="1" smtClean="0"/>
                        <a:t>findPwService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execute()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219846"/>
              </p:ext>
            </p:extLst>
          </p:nvPr>
        </p:nvGraphicFramePr>
        <p:xfrm>
          <a:off x="2181655" y="2320245"/>
          <a:ext cx="2090308" cy="12039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090308"/>
              </a:tblGrid>
              <a:tr h="274320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AjaxController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memberIdCheckService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err="1" smtClean="0"/>
                        <a:t>memberPwCheckService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execute()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99526"/>
              </p:ext>
            </p:extLst>
          </p:nvPr>
        </p:nvGraphicFramePr>
        <p:xfrm>
          <a:off x="2574560" y="3687509"/>
          <a:ext cx="1771650" cy="56388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771650"/>
              </a:tblGrid>
              <a:tr h="2743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Execute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Service(</a:t>
                      </a:r>
                      <a:r>
                        <a:rPr lang="en-US" altLang="ko-KR" sz="1400" dirty="0" err="1" smtClean="0"/>
                        <a:t>service,objs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605018"/>
              </p:ext>
            </p:extLst>
          </p:nvPr>
        </p:nvGraphicFramePr>
        <p:xfrm>
          <a:off x="2050256" y="1415019"/>
          <a:ext cx="1771650" cy="77724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771650"/>
              </a:tblGrid>
              <a:tr h="2743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ViewResolver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4800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getJsp</a:t>
                      </a:r>
                      <a:r>
                        <a:rPr lang="en-US" altLang="ko-KR" sz="1400" dirty="0" smtClean="0"/>
                        <a:t>()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Forward()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6029325" y="2307431"/>
            <a:ext cx="964406" cy="3571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200" dirty="0"/>
              <a:t>Interface  Service</a:t>
            </a:r>
            <a:endParaRPr lang="ko-KR" altLang="en-US" sz="12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50431" y="2143125"/>
            <a:ext cx="964406" cy="3571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200" dirty="0"/>
              <a:t>Interface</a:t>
            </a:r>
          </a:p>
          <a:p>
            <a:pPr algn="ctr"/>
            <a:r>
              <a:rPr lang="en-US" altLang="ko-KR" sz="1200" dirty="0"/>
              <a:t>Controller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12698" y="4507706"/>
            <a:ext cx="964406" cy="3571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200" dirty="0"/>
              <a:t>Interface</a:t>
            </a:r>
          </a:p>
          <a:p>
            <a:pPr algn="ctr"/>
            <a:r>
              <a:rPr lang="en-US" altLang="ko-KR" sz="1200" dirty="0"/>
              <a:t>Controller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2" idx="6"/>
          </p:cNvCxnSpPr>
          <p:nvPr/>
        </p:nvCxnSpPr>
        <p:spPr>
          <a:xfrm flipV="1">
            <a:off x="714375" y="858521"/>
            <a:ext cx="2464594" cy="31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2" idx="6"/>
          </p:cNvCxnSpPr>
          <p:nvPr/>
        </p:nvCxnSpPr>
        <p:spPr>
          <a:xfrm flipH="1" flipV="1">
            <a:off x="714376" y="889541"/>
            <a:ext cx="1232296" cy="1670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9889" y="658709"/>
            <a:ext cx="706471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1100" dirty="0"/>
              <a:t>web.xml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1946672" y="870981"/>
            <a:ext cx="706471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ko-KR" altLang="en-US" sz="1100" dirty="0"/>
              <a:t>요청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00924" y="1415065"/>
            <a:ext cx="706471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ko-KR" altLang="en-US" sz="1100" dirty="0"/>
              <a:t>응답</a:t>
            </a:r>
          </a:p>
        </p:txBody>
      </p:sp>
      <p:cxnSp>
        <p:nvCxnSpPr>
          <p:cNvPr id="29" name="꺾인 연결선 28"/>
          <p:cNvCxnSpPr>
            <a:stCxn id="5" idx="2"/>
            <a:endCxn id="15" idx="0"/>
          </p:cNvCxnSpPr>
          <p:nvPr/>
        </p:nvCxnSpPr>
        <p:spPr>
          <a:xfrm rot="5400000">
            <a:off x="3475249" y="803479"/>
            <a:ext cx="72373" cy="1150707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0" idx="0"/>
            <a:endCxn id="5" idx="3"/>
          </p:cNvCxnSpPr>
          <p:nvPr/>
        </p:nvCxnSpPr>
        <p:spPr>
          <a:xfrm rot="16200000" flipH="1" flipV="1">
            <a:off x="5370893" y="235824"/>
            <a:ext cx="56556" cy="953128"/>
          </a:xfrm>
          <a:prstGeom prst="bentConnector4">
            <a:avLst>
              <a:gd name="adj1" fmla="val -404201"/>
              <a:gd name="adj2" fmla="val 85789"/>
            </a:avLst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0" idx="1"/>
            <a:endCxn id="12" idx="3"/>
          </p:cNvCxnSpPr>
          <p:nvPr/>
        </p:nvCxnSpPr>
        <p:spPr>
          <a:xfrm rot="10800000" flipV="1">
            <a:off x="2007397" y="1392769"/>
            <a:ext cx="3186111" cy="21723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6" idx="3"/>
            <a:endCxn id="9" idx="0"/>
          </p:cNvCxnSpPr>
          <p:nvPr/>
        </p:nvCxnSpPr>
        <p:spPr>
          <a:xfrm rot="5400000">
            <a:off x="7954490" y="1526539"/>
            <a:ext cx="500216" cy="2857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0"/>
            <a:endCxn id="10" idx="3"/>
          </p:cNvCxnSpPr>
          <p:nvPr/>
        </p:nvCxnSpPr>
        <p:spPr>
          <a:xfrm rot="16200000" flipV="1">
            <a:off x="7175055" y="775678"/>
            <a:ext cx="398164" cy="163234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11" idx="3"/>
          </p:cNvCxnSpPr>
          <p:nvPr/>
        </p:nvCxnSpPr>
        <p:spPr>
          <a:xfrm rot="16200000" flipH="1">
            <a:off x="5818882" y="2158282"/>
            <a:ext cx="1453158" cy="1339453"/>
          </a:xfrm>
          <a:prstGeom prst="bentConnector4">
            <a:avLst>
              <a:gd name="adj1" fmla="val 9838"/>
              <a:gd name="adj2" fmla="val 117067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0" idx="1"/>
            <a:endCxn id="13" idx="3"/>
          </p:cNvCxnSpPr>
          <p:nvPr/>
        </p:nvCxnSpPr>
        <p:spPr>
          <a:xfrm rot="10800000" flipV="1">
            <a:off x="4271963" y="1392769"/>
            <a:ext cx="921544" cy="152945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11" idx="1"/>
            <a:endCxn id="10" idx="1"/>
          </p:cNvCxnSpPr>
          <p:nvPr/>
        </p:nvCxnSpPr>
        <p:spPr>
          <a:xfrm rot="10800000" flipH="1">
            <a:off x="5079207" y="1392770"/>
            <a:ext cx="114300" cy="2161818"/>
          </a:xfrm>
          <a:prstGeom prst="bentConnector3">
            <a:avLst>
              <a:gd name="adj1" fmla="val -20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5" idx="2"/>
          </p:cNvCxnSpPr>
          <p:nvPr/>
        </p:nvCxnSpPr>
        <p:spPr>
          <a:xfrm rot="5400000">
            <a:off x="2773482" y="2071920"/>
            <a:ext cx="42261" cy="282938"/>
          </a:xfrm>
          <a:prstGeom prst="bentConnector2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제목 1"/>
          <p:cNvSpPr txBox="1">
            <a:spLocks/>
          </p:cNvSpPr>
          <p:nvPr/>
        </p:nvSpPr>
        <p:spPr>
          <a:xfrm>
            <a:off x="164307" y="237303"/>
            <a:ext cx="8291622" cy="378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kern="1200" dirty="0">
                <a:solidFill>
                  <a:schemeClr val="bg1"/>
                </a:solidFill>
                <a:effectLst/>
                <a:latin typeface="나눔바른고딕" pitchFamily="50" charset="-127"/>
                <a:ea typeface="나눔바른고딕" pitchFamily="50" charset="-127"/>
                <a:cs typeface="+mj-cs"/>
              </a:defRPr>
            </a:lvl1pPr>
          </a:lstStyle>
          <a:p>
            <a:r>
              <a:rPr lang="ko-KR" altLang="en-US" dirty="0" smtClean="0">
                <a:latin typeface="a말머리2" pitchFamily="18" charset="-127"/>
                <a:ea typeface="a말머리2" pitchFamily="18" charset="-127"/>
                <a:cs typeface="Arial" panose="020B0604020202020204" pitchFamily="34" charset="0"/>
              </a:rPr>
              <a:t>객체구조</a:t>
            </a:r>
            <a:r>
              <a:rPr lang="en-US" altLang="ko-KR" sz="1600" dirty="0" smtClean="0">
                <a:latin typeface="a말머리2" pitchFamily="18" charset="-127"/>
                <a:ea typeface="a말머리2" pitchFamily="18" charset="-127"/>
                <a:cs typeface="Arial" panose="020B0604020202020204" pitchFamily="34" charset="0"/>
              </a:rPr>
              <a:t>(MVC model2)</a:t>
            </a:r>
            <a:endParaRPr lang="ko-KR" altLang="en-US" dirty="0">
              <a:latin typeface="a말머리2" pitchFamily="18" charset="-127"/>
              <a:ea typeface="a말머리2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5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6" name="Picture 3" descr="C:\Users\hong\Desktop\동네카페\1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t="11411" r="4854" b="11723"/>
          <a:stretch/>
        </p:blipFill>
        <p:spPr bwMode="auto">
          <a:xfrm>
            <a:off x="755577" y="789552"/>
            <a:ext cx="7724633" cy="367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596013" y="2193708"/>
            <a:ext cx="576064" cy="270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6014" y="1895071"/>
            <a:ext cx="159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prstClr val="black"/>
                </a:solidFill>
              </a:rPr>
              <a:t>수정 클릭 시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7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3228" y="70418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수정 폼에 입력된 데이터들 나타남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8" r="37365"/>
          <a:stretch/>
        </p:blipFill>
        <p:spPr bwMode="auto">
          <a:xfrm>
            <a:off x="902678" y="661463"/>
            <a:ext cx="3628659" cy="434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5" t="7168" r="1146" b="4569"/>
          <a:stretch/>
        </p:blipFill>
        <p:spPr bwMode="auto">
          <a:xfrm>
            <a:off x="5078108" y="1275607"/>
            <a:ext cx="3310616" cy="166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09" y="3033967"/>
            <a:ext cx="3310616" cy="67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"/>
          <a:stretch/>
        </p:blipFill>
        <p:spPr bwMode="auto">
          <a:xfrm>
            <a:off x="5064541" y="3867895"/>
            <a:ext cx="2622153" cy="43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541" y="4304331"/>
            <a:ext cx="2622152" cy="45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>
            <a:stCxn id="6" idx="1"/>
          </p:cNvCxnSpPr>
          <p:nvPr/>
        </p:nvCxnSpPr>
        <p:spPr>
          <a:xfrm flipH="1">
            <a:off x="3707124" y="888853"/>
            <a:ext cx="936104" cy="10056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2122948" y="2749306"/>
            <a:ext cx="2941592" cy="7405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97524" y="268675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파일 변경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7523548" y="2863606"/>
            <a:ext cx="163146" cy="5086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3" idx="1"/>
          </p:cNvCxnSpPr>
          <p:nvPr/>
        </p:nvCxnSpPr>
        <p:spPr>
          <a:xfrm flipV="1">
            <a:off x="3097524" y="4086113"/>
            <a:ext cx="1967016" cy="21821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97525" y="3873294"/>
            <a:ext cx="196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prstClr val="black"/>
                </a:solidFill>
              </a:rPr>
              <a:t>해시태그 삭제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>
            <a:endCxn id="14" idx="1"/>
          </p:cNvCxnSpPr>
          <p:nvPr/>
        </p:nvCxnSpPr>
        <p:spPr>
          <a:xfrm flipH="1">
            <a:off x="5064542" y="4195221"/>
            <a:ext cx="228175" cy="33666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787244" y="4531890"/>
            <a:ext cx="391384" cy="22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81072" y="4423032"/>
            <a:ext cx="391384" cy="2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74290" y="4668979"/>
            <a:ext cx="17328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prstClr val="black"/>
                </a:solidFill>
              </a:rPr>
              <a:t>수정 완료 클릭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/>
          <a:stretch/>
        </p:blipFill>
        <p:spPr bwMode="auto">
          <a:xfrm>
            <a:off x="4546787" y="1153961"/>
            <a:ext cx="4439853" cy="37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hong\Desktop\동네카페\3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1" t="22715" r="48112" b="7773"/>
          <a:stretch/>
        </p:blipFill>
        <p:spPr bwMode="auto">
          <a:xfrm>
            <a:off x="255387" y="1153961"/>
            <a:ext cx="3930041" cy="37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8574" y="7116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수정 완료 후 리스트가 바뀜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52120" y="1707654"/>
            <a:ext cx="2160240" cy="1566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3514683"/>
            <a:ext cx="2160240" cy="623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92920" y="1653227"/>
            <a:ext cx="2160240" cy="1566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92920" y="3435846"/>
            <a:ext cx="2160240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Picture 3" descr="C:\Users\hong\Desktop\동네카페\1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7" t="34750" r="4854" b="11723"/>
          <a:stretch/>
        </p:blipFill>
        <p:spPr bwMode="auto">
          <a:xfrm>
            <a:off x="293918" y="1039034"/>
            <a:ext cx="4301909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ong\Desktop\동네카페\2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11292" r="13145" b="44354"/>
          <a:stretch/>
        </p:blipFill>
        <p:spPr bwMode="auto">
          <a:xfrm>
            <a:off x="3683599" y="791008"/>
            <a:ext cx="5155395" cy="15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64281" y="3003798"/>
            <a:ext cx="576064" cy="270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6406" y="3275432"/>
            <a:ext cx="211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</a:rPr>
              <a:t>댓글</a:t>
            </a:r>
            <a:r>
              <a:rPr lang="ko-KR" altLang="en-US" dirty="0">
                <a:solidFill>
                  <a:prstClr val="black"/>
                </a:solidFill>
              </a:rPr>
              <a:t> 쓰기 클릭 시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1240346" y="1869672"/>
            <a:ext cx="3952397" cy="11341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hong\Desktop\동네카페\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357" y="2885389"/>
            <a:ext cx="5674916" cy="20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280589" y="1734657"/>
            <a:ext cx="288032" cy="270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4954363" y="2004687"/>
            <a:ext cx="470243" cy="234926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20306" y="2389607"/>
            <a:ext cx="211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내용 입력 후 등록 클릭 시</a:t>
            </a:r>
          </a:p>
        </p:txBody>
      </p:sp>
    </p:spTree>
    <p:extLst>
      <p:ext uri="{BB962C8B-B14F-4D97-AF65-F5344CB8AC3E}">
        <p14:creationId xmlns:p14="http://schemas.microsoft.com/office/powerpoint/2010/main" val="50983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6" name="Picture 4" descr="C:\Users\hong\Desktop\동네카페\2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4"/>
          <a:stretch/>
        </p:blipFill>
        <p:spPr bwMode="auto">
          <a:xfrm>
            <a:off x="2059901" y="3273828"/>
            <a:ext cx="6869112" cy="161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ong\Desktop\동네카페\2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3"/>
          <a:stretch/>
        </p:blipFill>
        <p:spPr bwMode="auto">
          <a:xfrm>
            <a:off x="329201" y="856451"/>
            <a:ext cx="4922312" cy="213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hong\Desktop\동네카페\2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6" t="11651" r="24476" b="50434"/>
          <a:stretch/>
        </p:blipFill>
        <p:spPr bwMode="auto">
          <a:xfrm>
            <a:off x="4608005" y="724488"/>
            <a:ext cx="4149169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031941" y="2539235"/>
            <a:ext cx="576064" cy="270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8545" y="1167595"/>
            <a:ext cx="2960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작성한 </a:t>
            </a:r>
            <a:r>
              <a:rPr lang="ko-KR" altLang="en-US" dirty="0" err="1">
                <a:solidFill>
                  <a:prstClr val="black"/>
                </a:solidFill>
              </a:rPr>
              <a:t>댓글이</a:t>
            </a:r>
            <a:r>
              <a:rPr lang="ko-KR" altLang="en-US" dirty="0">
                <a:solidFill>
                  <a:prstClr val="black"/>
                </a:solidFill>
              </a:rPr>
              <a:t> 수정할 수 있도록 나타남</a:t>
            </a:r>
          </a:p>
        </p:txBody>
      </p:sp>
      <p:cxnSp>
        <p:nvCxnSpPr>
          <p:cNvPr id="14" name="직선 화살표 연결선 13"/>
          <p:cNvCxnSpPr>
            <a:stCxn id="12" idx="0"/>
          </p:cNvCxnSpPr>
          <p:nvPr/>
        </p:nvCxnSpPr>
        <p:spPr>
          <a:xfrm flipV="1">
            <a:off x="4319973" y="2085696"/>
            <a:ext cx="792088" cy="45353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112060" y="1961760"/>
            <a:ext cx="379138" cy="270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347182" y="2231790"/>
            <a:ext cx="0" cy="20681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91199" y="2539235"/>
            <a:ext cx="211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수정 완료하면</a:t>
            </a:r>
          </a:p>
        </p:txBody>
      </p:sp>
    </p:spTree>
    <p:extLst>
      <p:ext uri="{BB962C8B-B14F-4D97-AF65-F5344CB8AC3E}">
        <p14:creationId xmlns:p14="http://schemas.microsoft.com/office/powerpoint/2010/main" val="182088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  <p:pic>
        <p:nvPicPr>
          <p:cNvPr id="6" name="Picture 4" descr="C:\Users\hong\Desktop\동네카페\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9" y="3275432"/>
            <a:ext cx="6097588" cy="17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ong\Desktop\동네카페\2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t="50000" b="11434"/>
          <a:stretch/>
        </p:blipFill>
        <p:spPr bwMode="auto">
          <a:xfrm>
            <a:off x="254475" y="858597"/>
            <a:ext cx="5264138" cy="241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211961" y="2806144"/>
            <a:ext cx="918141" cy="36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3317" y="2320357"/>
            <a:ext cx="213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본인이 작성한 글에만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dirty="0">
                <a:solidFill>
                  <a:prstClr val="black"/>
                </a:solidFill>
              </a:rPr>
              <a:t>수정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삭제 버튼 나타남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3139" y="2712772"/>
            <a:ext cx="211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삭제 클릭 시</a:t>
            </a:r>
          </a:p>
        </p:txBody>
      </p:sp>
      <p:pic>
        <p:nvPicPr>
          <p:cNvPr id="14" name="Picture 3" descr="C:\Users\hong\Desktop\동네카페\3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7" t="11851" r="21290" b="45411"/>
          <a:stretch/>
        </p:blipFill>
        <p:spPr bwMode="auto">
          <a:xfrm>
            <a:off x="5132889" y="793847"/>
            <a:ext cx="3525016" cy="17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>
            <a:stCxn id="11" idx="3"/>
          </p:cNvCxnSpPr>
          <p:nvPr/>
        </p:nvCxnSpPr>
        <p:spPr>
          <a:xfrm flipV="1">
            <a:off x="5130102" y="2301720"/>
            <a:ext cx="1026075" cy="6880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6895397" y="2301720"/>
            <a:ext cx="654514" cy="1998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58040" y="3767062"/>
            <a:ext cx="211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</a:rPr>
              <a:t>댓글</a:t>
            </a:r>
            <a:r>
              <a:rPr lang="ko-KR" altLang="en-US" dirty="0">
                <a:solidFill>
                  <a:prstClr val="black"/>
                </a:solidFill>
              </a:rPr>
              <a:t> 삭제됨</a:t>
            </a:r>
          </a:p>
        </p:txBody>
      </p:sp>
    </p:spTree>
    <p:extLst>
      <p:ext uri="{BB962C8B-B14F-4D97-AF65-F5344CB8AC3E}">
        <p14:creationId xmlns:p14="http://schemas.microsoft.com/office/powerpoint/2010/main" val="421392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C:\Users\hong\Desktop\동네카페\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82" y="2638363"/>
            <a:ext cx="6265378" cy="185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ong\Desktop\동네카페\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82" y="826768"/>
            <a:ext cx="6265378" cy="181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835654" y="2228898"/>
            <a:ext cx="371987" cy="287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21" name="직선 화살표 연결선 20"/>
          <p:cNvCxnSpPr>
            <a:stCxn id="25" idx="2"/>
            <a:endCxn id="26" idx="0"/>
          </p:cNvCxnSpPr>
          <p:nvPr/>
        </p:nvCxnSpPr>
        <p:spPr>
          <a:xfrm>
            <a:off x="2806997" y="2516565"/>
            <a:ext cx="0" cy="157915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77120" y="2130358"/>
            <a:ext cx="28803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버튼 클릭 시 아이콘 변경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및 </a:t>
            </a:r>
            <a:r>
              <a:rPr lang="ko-KR" altLang="en-US" dirty="0" err="1">
                <a:solidFill>
                  <a:prstClr val="black"/>
                </a:solidFill>
              </a:rPr>
              <a:t>즐겨찾기</a:t>
            </a:r>
            <a:r>
              <a:rPr lang="ko-KR" altLang="en-US" dirty="0">
                <a:solidFill>
                  <a:prstClr val="black"/>
                </a:solidFill>
              </a:rPr>
              <a:t> 등록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34722" y="3799576"/>
            <a:ext cx="378868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페이지 전환 후에도 등록되어 있음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한번 더 클릭하면 </a:t>
            </a:r>
            <a:r>
              <a:rPr lang="ko-KR" altLang="en-US" dirty="0" err="1">
                <a:solidFill>
                  <a:prstClr val="black"/>
                </a:solidFill>
              </a:rPr>
              <a:t>즐겨찾기</a:t>
            </a:r>
            <a:r>
              <a:rPr lang="ko-KR" altLang="en-US" dirty="0">
                <a:solidFill>
                  <a:prstClr val="black"/>
                </a:solidFill>
              </a:rPr>
              <a:t> 해제됨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35654" y="4095720"/>
            <a:ext cx="371987" cy="287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21004" y="2228898"/>
            <a:ext cx="371987" cy="287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21004" y="4095720"/>
            <a:ext cx="371987" cy="287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27" name="직선 화살표 연결선 26"/>
          <p:cNvCxnSpPr>
            <a:stCxn id="20" idx="2"/>
            <a:endCxn id="24" idx="0"/>
          </p:cNvCxnSpPr>
          <p:nvPr/>
        </p:nvCxnSpPr>
        <p:spPr>
          <a:xfrm>
            <a:off x="4021647" y="2516565"/>
            <a:ext cx="0" cy="157915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5386" y="2733768"/>
            <a:ext cx="201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페이지를 나갔다가 들어왔기 때문에 </a:t>
            </a:r>
            <a:r>
              <a:rPr lang="en-US" altLang="ko-KR" dirty="0">
                <a:solidFill>
                  <a:prstClr val="black"/>
                </a:solidFill>
              </a:rPr>
              <a:t>hit </a:t>
            </a:r>
            <a:r>
              <a:rPr lang="ko-KR" altLang="en-US" dirty="0">
                <a:solidFill>
                  <a:prstClr val="black"/>
                </a:solidFill>
              </a:rPr>
              <a:t>수 증가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1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Picture 2" descr="C:\Users\hong\Desktop\동네카페\3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48" b="20078"/>
          <a:stretch/>
        </p:blipFill>
        <p:spPr bwMode="auto">
          <a:xfrm>
            <a:off x="255388" y="735545"/>
            <a:ext cx="3812557" cy="271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ong\Desktop\동네카페\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735546"/>
            <a:ext cx="4643945" cy="161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ong\Desktop\동네카페\3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6"/>
          <a:stretch/>
        </p:blipFill>
        <p:spPr bwMode="auto">
          <a:xfrm>
            <a:off x="3709745" y="2625757"/>
            <a:ext cx="5218169" cy="23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331640" y="1383618"/>
            <a:ext cx="57606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34382" y="1318304"/>
            <a:ext cx="57606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36" y="1060153"/>
            <a:ext cx="4283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prstClr val="black"/>
                </a:solidFill>
              </a:rPr>
              <a:t>상위 해시태그를 클릭하면 리스트 변경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5361" y="1645275"/>
            <a:ext cx="242909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세부 페이지에서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해시태그 클릭 시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해당 리스트 목록으로 이동</a:t>
            </a:r>
            <a:endParaRPr lang="en-US" altLang="ko-KR" dirty="0">
              <a:solidFill>
                <a:prstClr val="black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491880" y="1642339"/>
            <a:ext cx="1642502" cy="7043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710446" y="1642339"/>
            <a:ext cx="608382" cy="11454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11731" y="4039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1)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구현화면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84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solidFill>
              <a:srgbClr val="AD520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23215" y="195263"/>
            <a:ext cx="8497570" cy="449104"/>
          </a:xfrm>
          <a:prstGeom prst="rect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308610" y="225743"/>
            <a:ext cx="5906770" cy="523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spcBef>
                <a:spcPts val="900"/>
              </a:spcBef>
            </a:pPr>
            <a:r>
              <a:rPr sz="2800" b="1">
                <a:solidFill>
                  <a:prstClr val="white"/>
                </a:solidFill>
                <a:ea typeface="맑은 고딕" charset="0"/>
              </a:rPr>
              <a:t>핵심소스 및 오류                                                                    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1" y="1221601"/>
            <a:ext cx="8466258" cy="367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5" y="78955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카카오 </a:t>
            </a:r>
            <a:r>
              <a:rPr lang="ko-KR" altLang="en-US" dirty="0" err="1">
                <a:solidFill>
                  <a:prstClr val="black"/>
                </a:solidFill>
              </a:rPr>
              <a:t>맵</a:t>
            </a:r>
            <a:r>
              <a:rPr lang="ko-KR" altLang="en-US" dirty="0">
                <a:solidFill>
                  <a:prstClr val="black"/>
                </a:solidFill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44497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solidFill>
              <a:srgbClr val="AD520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23215" y="195263"/>
            <a:ext cx="8497570" cy="449104"/>
          </a:xfrm>
          <a:prstGeom prst="rect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308610" y="225743"/>
            <a:ext cx="5906770" cy="523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spcBef>
                <a:spcPts val="900"/>
              </a:spcBef>
            </a:pPr>
            <a:r>
              <a:rPr sz="2800" b="1">
                <a:solidFill>
                  <a:prstClr val="white"/>
                </a:solidFill>
                <a:ea typeface="맑은 고딕" charset="0"/>
              </a:rPr>
              <a:t>핵심소스 및 오류                                                                    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789552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해시태그 등록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ko-KR" altLang="en-US" dirty="0">
                <a:solidFill>
                  <a:prstClr val="black"/>
                </a:solidFill>
              </a:rPr>
              <a:t>나타내기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167594"/>
            <a:ext cx="3661264" cy="1591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759252"/>
            <a:ext cx="3667264" cy="189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0"/>
          <a:stretch/>
        </p:blipFill>
        <p:spPr bwMode="auto">
          <a:xfrm>
            <a:off x="4271164" y="1167594"/>
            <a:ext cx="4400018" cy="100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47" y="2171383"/>
            <a:ext cx="4401836" cy="96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83568" y="2809657"/>
            <a:ext cx="576064" cy="122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1305" y="2836712"/>
            <a:ext cx="21275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구로구</a:t>
            </a:r>
            <a:r>
              <a:rPr lang="en-US" altLang="ko-KR" sz="1050" dirty="0">
                <a:solidFill>
                  <a:srgbClr val="FF0000"/>
                </a:solidFill>
              </a:rPr>
              <a:t>,</a:t>
            </a:r>
            <a:r>
              <a:rPr lang="ko-KR" altLang="en-US" sz="1050" dirty="0">
                <a:solidFill>
                  <a:srgbClr val="FF0000"/>
                </a:solidFill>
              </a:rPr>
              <a:t>구로디지털단지</a:t>
            </a:r>
            <a:r>
              <a:rPr lang="en-US" altLang="ko-KR" sz="1050" dirty="0">
                <a:solidFill>
                  <a:srgbClr val="FF0000"/>
                </a:solidFill>
              </a:rPr>
              <a:t>,</a:t>
            </a:r>
            <a:r>
              <a:rPr lang="ko-KR" altLang="en-US" sz="1050" dirty="0" err="1">
                <a:solidFill>
                  <a:srgbClr val="FF0000"/>
                </a:solidFill>
              </a:rPr>
              <a:t>넓은공간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7689" y="3250229"/>
            <a:ext cx="227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case: “cafe/write.do”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282" y="3547332"/>
            <a:ext cx="4348901" cy="12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49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31500"/>
            <a:ext cx="7520638" cy="424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solidFill>
              <a:srgbClr val="AD520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23215" y="195263"/>
            <a:ext cx="8497570" cy="449104"/>
          </a:xfrm>
          <a:prstGeom prst="rect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308610" y="225743"/>
            <a:ext cx="5906770" cy="523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spcBef>
                <a:spcPts val="900"/>
              </a:spcBef>
            </a:pPr>
            <a:r>
              <a:rPr sz="2800" b="1">
                <a:solidFill>
                  <a:prstClr val="white"/>
                </a:solidFill>
                <a:ea typeface="맑은 고딕" charset="0"/>
              </a:rPr>
              <a:t>핵심소스 및 오류                                                                    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78955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해시태그 등록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99592" y="2560030"/>
            <a:ext cx="2232248" cy="281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27" y="981678"/>
            <a:ext cx="4613555" cy="38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5" y="1221600"/>
            <a:ext cx="3868763" cy="193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55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solidFill>
              <a:srgbClr val="AD520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23215" y="195263"/>
            <a:ext cx="8497570" cy="449104"/>
          </a:xfrm>
          <a:prstGeom prst="rect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308610" y="225743"/>
            <a:ext cx="5906770" cy="523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spcBef>
                <a:spcPts val="900"/>
              </a:spcBef>
            </a:pPr>
            <a:r>
              <a:rPr sz="2800" b="1">
                <a:solidFill>
                  <a:prstClr val="white"/>
                </a:solidFill>
                <a:ea typeface="맑은 고딕" charset="0"/>
              </a:rPr>
              <a:t>핵심소스 및 오류                                                                    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78955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해시태그 등록</a:t>
            </a:r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1113588"/>
            <a:ext cx="2505075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73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solidFill>
              <a:srgbClr val="AD520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23215" y="195263"/>
            <a:ext cx="8497570" cy="449104"/>
          </a:xfrm>
          <a:prstGeom prst="rect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308610" y="225743"/>
            <a:ext cx="5906770" cy="523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spcBef>
                <a:spcPts val="900"/>
              </a:spcBef>
            </a:pPr>
            <a:r>
              <a:rPr sz="2800" b="1">
                <a:solidFill>
                  <a:prstClr val="white"/>
                </a:solidFill>
                <a:ea typeface="맑은 고딕" charset="0"/>
              </a:rPr>
              <a:t>핵심소스 및 오류                                                                    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789552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</a:rPr>
              <a:t>즐겨찾기</a:t>
            </a:r>
            <a:r>
              <a:rPr lang="ko-KR" altLang="en-US" dirty="0">
                <a:solidFill>
                  <a:prstClr val="black"/>
                </a:solidFill>
              </a:rPr>
              <a:t> 등록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ko-KR" altLang="en-US" dirty="0">
                <a:solidFill>
                  <a:prstClr val="black"/>
                </a:solidFill>
              </a:rPr>
              <a:t>해제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39552" y="1154960"/>
            <a:ext cx="6864679" cy="3510390"/>
            <a:chOff x="539552" y="1700808"/>
            <a:chExt cx="5675828" cy="386993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00808"/>
              <a:ext cx="4020877" cy="1957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59" y="3644441"/>
              <a:ext cx="4455021" cy="166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3" y="5304734"/>
              <a:ext cx="4608512" cy="266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29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solidFill>
              <a:srgbClr val="AD520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23215" y="195263"/>
            <a:ext cx="8497570" cy="449104"/>
          </a:xfrm>
          <a:prstGeom prst="rect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308610" y="225743"/>
            <a:ext cx="5906770" cy="523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spcBef>
                <a:spcPts val="900"/>
              </a:spcBef>
            </a:pPr>
            <a:r>
              <a:rPr sz="2800" b="1">
                <a:solidFill>
                  <a:prstClr val="white"/>
                </a:solidFill>
                <a:ea typeface="맑은 고딕" charset="0"/>
              </a:rPr>
              <a:t>핵심소스 및 오류                                                                    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789552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</a:rPr>
              <a:t>즐겨찾기</a:t>
            </a:r>
            <a:r>
              <a:rPr lang="ko-KR" altLang="en-US" dirty="0">
                <a:solidFill>
                  <a:prstClr val="black"/>
                </a:solidFill>
              </a:rPr>
              <a:t> 등록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ko-KR" altLang="en-US" dirty="0">
                <a:solidFill>
                  <a:prstClr val="black"/>
                </a:solidFill>
              </a:rPr>
              <a:t>해제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3" y="1761660"/>
            <a:ext cx="8218555" cy="182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4" y="1046716"/>
            <a:ext cx="3682243" cy="280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solidFill>
              <a:srgbClr val="AD520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23215" y="195263"/>
            <a:ext cx="8497570" cy="449104"/>
          </a:xfrm>
          <a:prstGeom prst="rect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308610" y="225743"/>
            <a:ext cx="5906770" cy="523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spcBef>
                <a:spcPts val="900"/>
              </a:spcBef>
            </a:pPr>
            <a:r>
              <a:rPr sz="2800" b="1">
                <a:solidFill>
                  <a:prstClr val="white"/>
                </a:solidFill>
                <a:ea typeface="맑은 고딕" charset="0"/>
              </a:rPr>
              <a:t>핵심소스 및 오류                                                                    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789552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</a:rPr>
              <a:t>즐겨찾기</a:t>
            </a:r>
            <a:r>
              <a:rPr lang="ko-KR" altLang="en-US" dirty="0">
                <a:solidFill>
                  <a:prstClr val="black"/>
                </a:solidFill>
              </a:rPr>
              <a:t> 등록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ko-KR" altLang="en-US" dirty="0">
                <a:solidFill>
                  <a:prstClr val="black"/>
                </a:solidFill>
              </a:rPr>
              <a:t>해제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851920" y="998547"/>
            <a:ext cx="4857400" cy="3828072"/>
            <a:chOff x="3608771" y="1331396"/>
            <a:chExt cx="4857400" cy="5104096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771" y="3833538"/>
              <a:ext cx="4857400" cy="2601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1331396"/>
              <a:ext cx="4686259" cy="2516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718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solidFill>
              <a:srgbClr val="AD520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23215" y="195263"/>
            <a:ext cx="8497570" cy="449104"/>
          </a:xfrm>
          <a:prstGeom prst="rect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308610" y="225743"/>
            <a:ext cx="5906770" cy="523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spcBef>
                <a:spcPts val="900"/>
              </a:spcBef>
            </a:pPr>
            <a:r>
              <a:rPr sz="2800" b="1">
                <a:solidFill>
                  <a:prstClr val="white"/>
                </a:solidFill>
                <a:ea typeface="맑은 고딕" charset="0"/>
              </a:rPr>
              <a:t>핵심소스 및 오류                                                                    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789552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</a:rPr>
              <a:t>즐겨찾기</a:t>
            </a:r>
            <a:r>
              <a:rPr lang="ko-KR" altLang="en-US" dirty="0">
                <a:solidFill>
                  <a:prstClr val="black"/>
                </a:solidFill>
              </a:rPr>
              <a:t> 등록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ko-KR" altLang="en-US" dirty="0">
                <a:solidFill>
                  <a:prstClr val="black"/>
                </a:solidFill>
              </a:rPr>
              <a:t>해제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83" y="1383618"/>
            <a:ext cx="8156035" cy="189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>
            <a:off x="323215" y="195263"/>
            <a:ext cx="8497570" cy="4699159"/>
          </a:xfrm>
          <a:prstGeom prst="rect">
            <a:avLst/>
          </a:prstGeom>
          <a:noFill/>
          <a:ln w="25400" cap="flat" cmpd="sng">
            <a:solidFill>
              <a:srgbClr val="AD520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23215" y="195263"/>
            <a:ext cx="8497570" cy="449104"/>
          </a:xfrm>
          <a:prstGeom prst="rect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308610" y="225743"/>
            <a:ext cx="5906770" cy="523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spcBef>
                <a:spcPts val="900"/>
              </a:spcBef>
            </a:pPr>
            <a:r>
              <a:rPr sz="2800" b="1">
                <a:solidFill>
                  <a:prstClr val="white"/>
                </a:solidFill>
                <a:ea typeface="맑은 고딕" charset="0"/>
              </a:rPr>
              <a:t>핵심소스 및 오류                                                                    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pic>
        <p:nvPicPr>
          <p:cNvPr id="20482" name="Picture 2" descr="D:\capture\error\ResultSet.nex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b="58824"/>
          <a:stretch/>
        </p:blipFill>
        <p:spPr bwMode="auto">
          <a:xfrm>
            <a:off x="450166" y="644366"/>
            <a:ext cx="7329590" cy="19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D:\capture\error\ResultSet.nex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2258129"/>
            <a:ext cx="5400912" cy="263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59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067" y="1275606"/>
            <a:ext cx="843371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 err="1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댓글에서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id 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출력 대신 사용자 프로필 사진과 닉네임 출력</a:t>
            </a:r>
            <a:endParaRPr lang="en-US" altLang="ko-KR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검색 항목에 </a:t>
            </a:r>
            <a:r>
              <a:rPr lang="ko-KR" altLang="en-US" dirty="0" err="1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즐겨찾기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 항목을 넣어 자신이 </a:t>
            </a:r>
            <a:r>
              <a:rPr lang="ko-KR" altLang="en-US" dirty="0" err="1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즐겨찾기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 한 항목만 나타나게 하기</a:t>
            </a:r>
            <a:endParaRPr lang="en-US" altLang="ko-KR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 err="1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댓글도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 페이지 전환이 가능하도록 수정</a:t>
            </a:r>
            <a:endParaRPr lang="en-US" altLang="ko-KR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067" y="2763264"/>
            <a:ext cx="63385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&lt;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보완</a:t>
            </a: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&gt;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상세페이지에서 내용 출력 시 줄 바꿈이 이뤄지도록 수정</a:t>
            </a:r>
            <a:endParaRPr lang="en-US" altLang="ko-KR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해시태그 등록 시 </a:t>
            </a:r>
            <a:r>
              <a:rPr lang="en-US" altLang="ko-KR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#</a:t>
            </a:r>
            <a:r>
              <a:rPr lang="ko-KR" altLang="en-US" dirty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을 붙이면 검색이 안 되는 오류 </a:t>
            </a:r>
            <a:r>
              <a:rPr lang="ko-KR" altLang="en-US" dirty="0" smtClean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수정</a:t>
            </a:r>
            <a:endParaRPr lang="en-US" altLang="ko-KR" dirty="0" smtClean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 smtClean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첨부파일</a:t>
            </a:r>
            <a:r>
              <a:rPr lang="en-US" altLang="ko-KR" dirty="0" smtClean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3 </a:t>
            </a:r>
            <a:r>
              <a:rPr lang="ko-KR" altLang="en-US" dirty="0" smtClean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이미지 </a:t>
            </a:r>
            <a:r>
              <a:rPr lang="ko-KR" altLang="en-US" dirty="0" err="1" smtClean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리사이즈</a:t>
            </a:r>
            <a:r>
              <a:rPr lang="ko-KR" altLang="en-US" dirty="0" smtClean="0">
                <a:solidFill>
                  <a:prstClr val="black"/>
                </a:solidFill>
                <a:latin typeface="a아메리카노B" panose="02020600000000000000" pitchFamily="18" charset="-127"/>
                <a:ea typeface="a아메리카노B" panose="02020600000000000000" pitchFamily="18" charset="-127"/>
              </a:rPr>
              <a:t> 수정</a:t>
            </a:r>
            <a:endParaRPr lang="en-US" altLang="ko-KR" dirty="0">
              <a:solidFill>
                <a:prstClr val="black"/>
              </a:solidFill>
              <a:latin typeface="a아메리카노B" panose="02020600000000000000" pitchFamily="18" charset="-127"/>
              <a:ea typeface="a아메리카노B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5337F8B-0263-4994-A943-D88CCFF0A917}"/>
              </a:ext>
            </a:extLst>
          </p:cNvPr>
          <p:cNvSpPr/>
          <p:nvPr/>
        </p:nvSpPr>
        <p:spPr>
          <a:xfrm>
            <a:off x="-49074" y="0"/>
            <a:ext cx="153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35C49"/>
                </a:solidFill>
                <a:latin typeface="a프로젝트" pitchFamily="18" charset="-127"/>
                <a:ea typeface="a프로젝트" pitchFamily="18" charset="-127"/>
              </a:rPr>
              <a:t>카페</a:t>
            </a:r>
            <a:endParaRPr lang="en-US" altLang="ko-KR" sz="4400" dirty="0" smtClean="0">
              <a:solidFill>
                <a:srgbClr val="D35C49"/>
              </a:solidFill>
              <a:effectLst/>
              <a:latin typeface="a프로젝트" pitchFamily="18" charset="-127"/>
              <a:ea typeface="a프로젝트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D35C49"/>
                </a:solidFill>
                <a:effectLst/>
                <a:latin typeface="a프로젝트" pitchFamily="18" charset="-127"/>
                <a:ea typeface="a프로젝트" pitchFamily="18" charset="-127"/>
              </a:rPr>
              <a:t>어때</a:t>
            </a:r>
            <a:endParaRPr lang="ko-KR" altLang="en-US" sz="4400" dirty="0">
              <a:solidFill>
                <a:srgbClr val="D35C4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1731" y="4039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3) </a:t>
            </a:r>
            <a:r>
              <a:rPr lang="ko-KR" altLang="en-US" dirty="0" smtClean="0">
                <a:solidFill>
                  <a:schemeClr val="bg1"/>
                </a:solidFill>
                <a:latin typeface="a아메리카노B" pitchFamily="18" charset="-127"/>
                <a:ea typeface="a아메리카노B" pitchFamily="18" charset="-127"/>
              </a:rPr>
              <a:t>추후 개발 예정</a:t>
            </a:r>
            <a:endParaRPr lang="ko-KR" altLang="en-US" dirty="0">
              <a:solidFill>
                <a:schemeClr val="bg1"/>
              </a:solidFill>
              <a:latin typeface="a아메리카노B" pitchFamily="18" charset="-127"/>
              <a:ea typeface="a아메리카노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19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f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92"/>
            <a:ext cx="9161332" cy="51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-2592"/>
            <a:ext cx="9161332" cy="5146092"/>
          </a:xfrm>
          <a:prstGeom prst="rect">
            <a:avLst/>
          </a:prstGeom>
          <a:solidFill>
            <a:schemeClr val="bg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5365" y="921452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1) 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유민아</a:t>
            </a:r>
            <a:endParaRPr lang="ko-KR" altLang="en-US" sz="2800" dirty="0">
              <a:solidFill>
                <a:srgbClr val="F5D39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161" y="1443429"/>
            <a:ext cx="82463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3개월 동안 배운 것을 복습하고 응용하며 많은 발전을 할 수 있었던 기회였습니다. 특히 이번 프로젝트를 통하여 개발이란 무엇인지, 어떤 의미가 있는지를 많이 생각하게 되는 계기가 되었으며, 앞으로 더 많이 공부하고 싶다는 의욕을 가지게 되었습니다.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366" y="268987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2) 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정태환</a:t>
            </a:r>
            <a:endParaRPr lang="ko-KR" altLang="en-US" sz="2800" dirty="0">
              <a:solidFill>
                <a:srgbClr val="F5D39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162" y="3209172"/>
            <a:ext cx="82463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처음 배우는 코딩을 프로그램을 내 손으로 직접 쳐서 만들어야 한다니 막막하기만 했지만 팀원들의 도움으로 해낼 수 있었습니다</a:t>
            </a:r>
            <a:r>
              <a:rPr lang="en-US" altLang="ko-KR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.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많이 부족하고 아직 보완해야 할 점이 많지만  배운 것들은 대부분 구현 했다는 것에 대한 보람과 아직 많이 부족하다라는 반성을 할 수 있어서 좋았습니다</a:t>
            </a:r>
            <a:r>
              <a:rPr lang="en-US" altLang="ko-KR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.  </a:t>
            </a:r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4" y="267494"/>
            <a:ext cx="1901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프로젝트" pitchFamily="18" charset="-127"/>
                <a:ea typeface="a프로젝트" pitchFamily="18" charset="-127"/>
              </a:rPr>
              <a:t>개발 후기</a:t>
            </a:r>
            <a:endParaRPr lang="ko-KR" altLang="en-US" sz="3200" dirty="0">
              <a:solidFill>
                <a:schemeClr val="accent4">
                  <a:lumMod val="40000"/>
                  <a:lumOff val="60000"/>
                </a:schemeClr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06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f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92"/>
            <a:ext cx="9161332" cy="51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-2592"/>
            <a:ext cx="9161332" cy="5146092"/>
          </a:xfrm>
          <a:prstGeom prst="rect">
            <a:avLst/>
          </a:prstGeom>
          <a:solidFill>
            <a:schemeClr val="bg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5365" y="921452"/>
            <a:ext cx="1733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3) 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안지혜</a:t>
            </a:r>
            <a:endParaRPr lang="ko-KR" altLang="en-US" sz="2800" dirty="0">
              <a:solidFill>
                <a:srgbClr val="F5D39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161" y="1443429"/>
            <a:ext cx="82463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짧은 시간 내에 프로젝트를 진행하는 과정에서 어려움도 있었지만</a:t>
            </a:r>
            <a:r>
              <a:rPr lang="en-US" altLang="ko-KR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팀원들과 얘기하고 조율하는 과정에서 함께 완성해가는 기쁨을 </a:t>
            </a:r>
            <a:r>
              <a:rPr lang="ko-KR" altLang="en-US" sz="2000" dirty="0" err="1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알게되어</a:t>
            </a:r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좋았다</a:t>
            </a:r>
            <a:r>
              <a:rPr lang="en-US" altLang="ko-KR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.  </a:t>
            </a:r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프로젝트를 진행함으로써 이해되지 않던 부분들도 조금씩 이해되어 좋았고</a:t>
            </a:r>
            <a:r>
              <a:rPr lang="en-US" altLang="ko-KR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아직 이해하지 못하는 부분이 무엇인지를 </a:t>
            </a:r>
            <a:r>
              <a:rPr lang="ko-KR" altLang="en-US" sz="2000" dirty="0" err="1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알게되어</a:t>
            </a:r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향후 더 </a:t>
            </a:r>
            <a:r>
              <a:rPr lang="ko-KR" altLang="en-US" sz="2000" dirty="0" err="1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공부해야하는</a:t>
            </a:r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것들을 </a:t>
            </a:r>
            <a:r>
              <a:rPr lang="ko-KR" altLang="en-US" sz="2000" dirty="0" err="1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알게된</a:t>
            </a:r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의미있는</a:t>
            </a:r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 시간이었다</a:t>
            </a:r>
            <a:r>
              <a:rPr lang="en-US" altLang="ko-KR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5366" y="3363838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4) </a:t>
            </a:r>
            <a:r>
              <a:rPr lang="ko-KR" altLang="en-US" sz="2800" dirty="0" smtClean="0">
                <a:solidFill>
                  <a:srgbClr val="F5D399"/>
                </a:solidFill>
                <a:latin typeface="a프로젝트" pitchFamily="18" charset="-127"/>
                <a:ea typeface="a프로젝트" pitchFamily="18" charset="-127"/>
              </a:rPr>
              <a:t>이영찬</a:t>
            </a:r>
            <a:endParaRPr lang="ko-KR" altLang="en-US" sz="2800" dirty="0">
              <a:solidFill>
                <a:srgbClr val="F5D399"/>
              </a:solidFill>
              <a:latin typeface="a프로젝트" pitchFamily="18" charset="-127"/>
              <a:ea typeface="a프로젝트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161" y="3887058"/>
            <a:ext cx="82463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CD433"/>
              </a:buClr>
            </a:pPr>
            <a:r>
              <a:rPr lang="ko-KR" altLang="en-US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배웠던 언어들과 문법에 익숙해질 수 있어서 좋았습니다</a:t>
            </a:r>
            <a:r>
              <a:rPr lang="en-US" altLang="ko-KR" sz="2000" dirty="0">
                <a:solidFill>
                  <a:schemeClr val="bg1"/>
                </a:solidFill>
                <a:latin typeface="a아메리카노M" pitchFamily="18" charset="-127"/>
                <a:ea typeface="a아메리카노M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a아메리카노M" pitchFamily="18" charset="-127"/>
              <a:ea typeface="a아메리카노M" pitchFamily="18" charset="-127"/>
            </a:endParaRPr>
          </a:p>
          <a:p>
            <a:pPr>
              <a:buClr>
                <a:srgbClr val="ACD433"/>
              </a:buClr>
            </a:pPr>
            <a:endParaRPr lang="ko-KR" altLang="en-US" sz="3200" dirty="0">
              <a:solidFill>
                <a:prstClr val="black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  <a:p>
            <a:pPr>
              <a:buClr>
                <a:srgbClr val="ACD433"/>
              </a:buClr>
            </a:pPr>
            <a:endParaRPr lang="ko-KR" altLang="en-US" sz="4000" dirty="0">
              <a:solidFill>
                <a:prstClr val="black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267494"/>
            <a:ext cx="1901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프로젝트" pitchFamily="18" charset="-127"/>
                <a:ea typeface="a프로젝트" pitchFamily="18" charset="-127"/>
              </a:rPr>
              <a:t>개발 후기</a:t>
            </a:r>
            <a:endParaRPr lang="ko-KR" altLang="en-US" sz="3200" dirty="0">
              <a:solidFill>
                <a:schemeClr val="accent4">
                  <a:lumMod val="40000"/>
                  <a:lumOff val="60000"/>
                </a:schemeClr>
              </a:solidFill>
              <a:latin typeface="a프로젝트" pitchFamily="18" charset="-127"/>
              <a:ea typeface="a프로젝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5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1962</Words>
  <Application>Microsoft Office PowerPoint</Application>
  <PresentationFormat>화면 슬라이드 쇼(16:9)</PresentationFormat>
  <Paragraphs>578</Paragraphs>
  <Slides>101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15" baseType="lpstr">
      <vt:lpstr>굴림</vt:lpstr>
      <vt:lpstr>Arial</vt:lpstr>
      <vt:lpstr>a아메리카노M</vt:lpstr>
      <vt:lpstr>맑은 고딕</vt:lpstr>
      <vt:lpstr>a말머리3</vt:lpstr>
      <vt:lpstr>Neris Thin</vt:lpstr>
      <vt:lpstr>a말머리1</vt:lpstr>
      <vt:lpstr>a아메리카노L</vt:lpstr>
      <vt:lpstr>Roboto black</vt:lpstr>
      <vt:lpstr>a말머리2</vt:lpstr>
      <vt:lpstr>a프로젝트</vt:lpstr>
      <vt:lpstr>a아메리카노B</vt:lpstr>
      <vt:lpstr>HY울릉도B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</dc:creator>
  <cp:lastModifiedBy>hong</cp:lastModifiedBy>
  <cp:revision>66</cp:revision>
  <dcterms:created xsi:type="dcterms:W3CDTF">2019-12-18T07:16:56Z</dcterms:created>
  <dcterms:modified xsi:type="dcterms:W3CDTF">2020-01-03T05:41:29Z</dcterms:modified>
</cp:coreProperties>
</file>